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9" r:id="rId2"/>
    <p:sldId id="256" r:id="rId3"/>
    <p:sldId id="257" r:id="rId4"/>
    <p:sldId id="278" r:id="rId5"/>
    <p:sldId id="258" r:id="rId6"/>
    <p:sldId id="259" r:id="rId7"/>
    <p:sldId id="260" r:id="rId8"/>
    <p:sldId id="261" r:id="rId9"/>
    <p:sldId id="264" r:id="rId10"/>
    <p:sldId id="267" r:id="rId11"/>
    <p:sldId id="262" r:id="rId12"/>
    <p:sldId id="263" r:id="rId13"/>
    <p:sldId id="265" r:id="rId14"/>
    <p:sldId id="266" r:id="rId15"/>
    <p:sldId id="269" r:id="rId16"/>
    <p:sldId id="271" r:id="rId17"/>
    <p:sldId id="268" r:id="rId18"/>
    <p:sldId id="270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64" autoAdjust="0"/>
    <p:restoredTop sz="94660"/>
  </p:normalViewPr>
  <p:slideViewPr>
    <p:cSldViewPr>
      <p:cViewPr varScale="1">
        <p:scale>
          <a:sx n="106" d="100"/>
          <a:sy n="106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C0BD71-CF7A-4EC9-B5F6-DDDD9777BC68}" type="datetimeFigureOut">
              <a:rPr lang="en-US" smtClean="0"/>
              <a:pPr/>
              <a:t>8/27/2016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A72FA1-C1B0-440D-BAC6-30484D05A3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Memory 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1510506"/>
            <a:ext cx="74866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4191000" cy="1719072"/>
          </a:xfrm>
        </p:spPr>
        <p:txBody>
          <a:bodyPr/>
          <a:lstStyle/>
          <a:p>
            <a:r>
              <a:rPr lang="en-US" dirty="0" smtClean="0"/>
              <a:t>Numbering base 10</a:t>
            </a:r>
          </a:p>
          <a:p>
            <a:r>
              <a:rPr lang="en-US" dirty="0" smtClean="0"/>
              <a:t>Binary Base 2</a:t>
            </a:r>
          </a:p>
          <a:p>
            <a:r>
              <a:rPr lang="en-US" dirty="0" smtClean="0"/>
              <a:t>Hex Base 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Binary</a:t>
            </a:r>
            <a:endParaRPr lang="en-US" dirty="0"/>
          </a:p>
        </p:txBody>
      </p:sp>
      <p:pic>
        <p:nvPicPr>
          <p:cNvPr id="1026" name="Picture 2" descr="http://britton.disted.camosun.bc.ca/divi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371600"/>
            <a:ext cx="4248150" cy="278843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28" name="Picture 4" descr="http://www.cheers4all.com/wp-content/uploads/2013/05/24-339e05616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124200"/>
            <a:ext cx="3762572" cy="1905000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thumb/b/bc/CPT-Numbers-Conversion.svg/400px-CPT-Numbers-Conversion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19600"/>
            <a:ext cx="4114800" cy="216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gate | OR gate</a:t>
            </a:r>
            <a:endParaRPr lang="en-US" dirty="0"/>
          </a:p>
        </p:txBody>
      </p:sp>
      <p:pic>
        <p:nvPicPr>
          <p:cNvPr id="20482" name="Picture 2" descr="http://hyperphysics.phy-astr.gsu.edu/hbase/electronic/ietron/gate.gif"/>
          <p:cNvPicPr>
            <a:picLocks noChangeAspect="1" noChangeArrowheads="1"/>
          </p:cNvPicPr>
          <p:nvPr/>
        </p:nvPicPr>
        <p:blipFill>
          <a:blip r:embed="rId2" cstate="print"/>
          <a:srcRect r="33366" b="42857"/>
          <a:stretch>
            <a:fillRect/>
          </a:stretch>
        </p:blipFill>
        <p:spPr bwMode="auto">
          <a:xfrm>
            <a:off x="457199" y="1295400"/>
            <a:ext cx="8153401" cy="2133600"/>
          </a:xfrm>
          <a:prstGeom prst="rect">
            <a:avLst/>
          </a:prstGeom>
          <a:noFill/>
        </p:spPr>
      </p:pic>
      <p:pic>
        <p:nvPicPr>
          <p:cNvPr id="20484" name="Picture 4" descr="http://www.ibiblio.org/kuphaldt/electricCircuits/Digital/04118.png"/>
          <p:cNvPicPr>
            <a:picLocks noChangeAspect="1" noChangeArrowheads="1"/>
          </p:cNvPicPr>
          <p:nvPr/>
        </p:nvPicPr>
        <p:blipFill>
          <a:blip r:embed="rId3" cstate="print"/>
          <a:srcRect t="9091"/>
          <a:stretch>
            <a:fillRect/>
          </a:stretch>
        </p:blipFill>
        <p:spPr bwMode="auto">
          <a:xfrm>
            <a:off x="5181600" y="3429000"/>
            <a:ext cx="3743325" cy="3048001"/>
          </a:xfrm>
          <a:prstGeom prst="rect">
            <a:avLst/>
          </a:prstGeom>
          <a:noFill/>
        </p:spPr>
      </p:pic>
      <p:pic>
        <p:nvPicPr>
          <p:cNvPr id="20486" name="Picture 6" descr="http://openmymind.net/assets/forposts/logic_gate/logic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19525"/>
            <a:ext cx="4305300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ENTERPRISE</a:t>
            </a:r>
            <a:endParaRPr lang="en-US" dirty="0"/>
          </a:p>
        </p:txBody>
      </p:sp>
      <p:pic>
        <p:nvPicPr>
          <p:cNvPr id="12294" name="Picture 6" descr="http://www.talk-aboutthis.com/wp-content/uploads/2014/09/operating-your-online-business-opportunit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600" y="4953000"/>
            <a:ext cx="2311400" cy="1905000"/>
          </a:xfrm>
          <a:prstGeom prst="rect">
            <a:avLst/>
          </a:prstGeom>
          <a:noFill/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533400" y="1143000"/>
            <a:ext cx="8229600" cy="452596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of multiple organization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with a common set of goals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Enterprise Application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Business Application: complex, scalable, distributed, component-based and mission critical. Runs on various corporate network platform. User-Friendly, Secure, and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3600" dirty="0" smtClean="0"/>
              <a:t>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Data-Centric.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3-Tier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Front end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/>
              <a:t>Intranet Interface (Client-Server Application)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/>
              <a:t>Internet Interface (Web Application)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Middle end 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 end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Server</a:t>
            </a:r>
          </a:p>
          <a:p>
            <a:pPr lvl="2">
              <a:buFont typeface="Arial" panose="020B0604020202020204" pitchFamily="34" charset="0"/>
              <a:buChar char="–"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 Server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APPLICATION</a:t>
            </a:r>
            <a:endParaRPr lang="en-US" dirty="0"/>
          </a:p>
        </p:txBody>
      </p:sp>
      <p:pic>
        <p:nvPicPr>
          <p:cNvPr id="11266" name="Picture 2" descr="http://blogs.teradata.com/anz/wp-content/uploads/2014/03/bigdatahadoop_part3-288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000500"/>
            <a:ext cx="27432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server acts like a server and acts as communicator that communicates via http. </a:t>
            </a:r>
          </a:p>
          <a:p>
            <a:r>
              <a:rPr lang="en-US" dirty="0" smtClean="0"/>
              <a:t>Web service is a program where an application wants to talk to other application</a:t>
            </a:r>
          </a:p>
          <a:p>
            <a:endParaRPr lang="en-US" dirty="0" smtClean="0"/>
          </a:p>
          <a:p>
            <a:r>
              <a:rPr lang="en-US" dirty="0" smtClean="0"/>
              <a:t>Web server where the communication takes place. One application tries to communicate with other server, that is done through web services.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Server </a:t>
            </a:r>
            <a:r>
              <a:rPr lang="en-US" dirty="0" err="1" smtClean="0"/>
              <a:t>vs</a:t>
            </a:r>
            <a:r>
              <a:rPr lang="en-US" dirty="0" smtClean="0"/>
              <a:t> Web Service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OSI: </a:t>
            </a:r>
            <a:r>
              <a:rPr lang="en-US" sz="3100" dirty="0" smtClean="0"/>
              <a:t>Open Systems Interconnection Model</a:t>
            </a:r>
            <a:endParaRPr lang="en-US" sz="3100" dirty="0"/>
          </a:p>
        </p:txBody>
      </p:sp>
      <p:pic>
        <p:nvPicPr>
          <p:cNvPr id="22530" name="Picture 2" descr="http://www.windowsnetworking.com/img/upl/image0011210155736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5555034" cy="4343400"/>
          </a:xfrm>
          <a:prstGeom prst="rect">
            <a:avLst/>
          </a:prstGeom>
          <a:noFill/>
        </p:spPr>
      </p:pic>
      <p:pic>
        <p:nvPicPr>
          <p:cNvPr id="22532" name="Picture 4" descr="http://www.isis-performance.com/wp-content/uploads/2011/09/osi-layer-functions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895600"/>
            <a:ext cx="3505200" cy="263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(32bits)</a:t>
            </a:r>
          </a:p>
          <a:p>
            <a:r>
              <a:rPr lang="en-US" dirty="0" smtClean="0"/>
              <a:t>DOMAIN</a:t>
            </a:r>
          </a:p>
          <a:p>
            <a:r>
              <a:rPr lang="en-US" dirty="0" smtClean="0"/>
              <a:t>DNS</a:t>
            </a:r>
          </a:p>
          <a:p>
            <a:r>
              <a:rPr lang="en-US" dirty="0" smtClean="0"/>
              <a:t>DHCP</a:t>
            </a:r>
          </a:p>
          <a:p>
            <a:r>
              <a:rPr lang="en-US" dirty="0" smtClean="0"/>
              <a:t>Default Gateway</a:t>
            </a:r>
          </a:p>
          <a:p>
            <a:r>
              <a:rPr lang="en-US" dirty="0" smtClean="0"/>
              <a:t>Subnet Mask</a:t>
            </a:r>
          </a:p>
          <a:p>
            <a:r>
              <a:rPr lang="en-US" dirty="0" smtClean="0"/>
              <a:t>Physical Address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Components</a:t>
            </a:r>
            <a:endParaRPr lang="en-US" dirty="0"/>
          </a:p>
        </p:txBody>
      </p:sp>
      <p:pic>
        <p:nvPicPr>
          <p:cNvPr id="8196" name="Picture 4" descr="http://www.leadsgroupsite.com/member_files/company/4179fdeddfc7b0f4ff1335cdd85765fa/41/41-1312909023networking%20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79904"/>
            <a:ext cx="4381500" cy="4311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928872"/>
          </a:xfrm>
        </p:spPr>
        <p:txBody>
          <a:bodyPr/>
          <a:lstStyle/>
          <a:p>
            <a:r>
              <a:rPr lang="en-US" dirty="0" smtClean="0"/>
              <a:t>SMTP</a:t>
            </a:r>
          </a:p>
          <a:p>
            <a:r>
              <a:rPr lang="en-US" dirty="0" smtClean="0"/>
              <a:t>IMAP</a:t>
            </a:r>
          </a:p>
          <a:p>
            <a:r>
              <a:rPr lang="en-US" dirty="0" smtClean="0"/>
              <a:t>POP</a:t>
            </a:r>
          </a:p>
          <a:p>
            <a:r>
              <a:rPr lang="en-US" dirty="0" smtClean="0"/>
              <a:t>SSL</a:t>
            </a:r>
          </a:p>
          <a:p>
            <a:r>
              <a:rPr lang="en-US" dirty="0" smtClean="0"/>
              <a:t>HTTP</a:t>
            </a:r>
          </a:p>
          <a:p>
            <a:r>
              <a:rPr lang="en-US" dirty="0" smtClean="0"/>
              <a:t>FTP</a:t>
            </a:r>
          </a:p>
          <a:p>
            <a:r>
              <a:rPr lang="en-US" dirty="0" smtClean="0"/>
              <a:t>TELNET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  <a:endParaRPr lang="en-US" dirty="0"/>
          </a:p>
        </p:txBody>
      </p:sp>
      <p:pic>
        <p:nvPicPr>
          <p:cNvPr id="7170" name="Picture 2" descr="http://www.guyettec.com/wp-content/uploads/2014/01/voip_ready_equipment-236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248" y="2438400"/>
            <a:ext cx="3476752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Address Classes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8229600" cy="124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46296" b="14407"/>
          <a:stretch>
            <a:fillRect/>
          </a:stretch>
        </p:blipFill>
        <p:spPr bwMode="auto">
          <a:xfrm>
            <a:off x="381000" y="2514600"/>
            <a:ext cx="8207829" cy="17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3704" b="18843"/>
          <a:stretch>
            <a:fillRect/>
          </a:stretch>
        </p:blipFill>
        <p:spPr bwMode="auto">
          <a:xfrm>
            <a:off x="457200" y="4267200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CNSS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000" b="1" dirty="0" smtClean="0"/>
              <a:t>Computer Network</a:t>
            </a:r>
            <a:br>
              <a:rPr lang="en-US" sz="4000" b="1" dirty="0" smtClean="0"/>
            </a:br>
            <a:r>
              <a:rPr lang="en-US" sz="4000" b="1" dirty="0" smtClean="0"/>
              <a:t>Support Specialist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ObjectSPY</a:t>
            </a:r>
            <a:endParaRPr lang="en-US" dirty="0" smtClean="0"/>
          </a:p>
        </p:txBody>
      </p:sp>
      <p:pic>
        <p:nvPicPr>
          <p:cNvPr id="22530" name="Picture 2" descr="http://www.tradersmessageboards.com/wp-content/uploads/2013/09/it-support-serv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HTML</a:t>
            </a:r>
          </a:p>
          <a:p>
            <a:r>
              <a:rPr lang="en-US" dirty="0" smtClean="0"/>
              <a:t>JAVA SCRIPT</a:t>
            </a:r>
          </a:p>
          <a:p>
            <a:r>
              <a:rPr lang="en-US" dirty="0" smtClean="0"/>
              <a:t>PHP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WEBSITE</a:t>
            </a:r>
            <a:br>
              <a:rPr lang="en-US" dirty="0" smtClean="0"/>
            </a:br>
            <a:r>
              <a:rPr lang="en-US" dirty="0" smtClean="0"/>
              <a:t>	Using Local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COMMANDS</a:t>
            </a:r>
          </a:p>
          <a:p>
            <a:pPr>
              <a:buNone/>
            </a:pPr>
            <a:r>
              <a:rPr lang="en-US" dirty="0" smtClean="0"/>
              <a:t>AND</a:t>
            </a:r>
          </a:p>
          <a:p>
            <a:r>
              <a:rPr lang="en-US" dirty="0" smtClean="0"/>
              <a:t>Copy Con &amp; </a:t>
            </a:r>
            <a:r>
              <a:rPr lang="en-US" dirty="0" err="1" smtClean="0"/>
              <a:t>XCopy</a:t>
            </a:r>
            <a:endParaRPr lang="en-US" dirty="0" smtClean="0"/>
          </a:p>
          <a:p>
            <a:r>
              <a:rPr lang="en-US" dirty="0" smtClean="0"/>
              <a:t>APPENDING FILES</a:t>
            </a:r>
          </a:p>
          <a:p>
            <a:r>
              <a:rPr lang="en-US" dirty="0" smtClean="0"/>
              <a:t>NET SHARE</a:t>
            </a:r>
          </a:p>
          <a:p>
            <a:r>
              <a:rPr lang="en-US" dirty="0" smtClean="0"/>
              <a:t>MAP DRIVE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600" dirty="0" smtClean="0"/>
              <a:t>* Use the MS Word Doc – we will use that to practice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DOS</a:t>
            </a:r>
            <a:endParaRPr lang="en-US" dirty="0"/>
          </a:p>
        </p:txBody>
      </p:sp>
      <p:pic>
        <p:nvPicPr>
          <p:cNvPr id="4098" name="Picture 2" descr="http://www.brandsoftheworld.com/sites/default/files/styles/logo-thumbnail/public/0015/7869/bra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00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Commands</a:t>
            </a:r>
          </a:p>
          <a:p>
            <a:pPr>
              <a:buNone/>
            </a:pPr>
            <a:r>
              <a:rPr lang="en-US" dirty="0" smtClean="0"/>
              <a:t>AND</a:t>
            </a:r>
          </a:p>
          <a:p>
            <a:r>
              <a:rPr lang="en-US" dirty="0" smtClean="0"/>
              <a:t>Math Script</a:t>
            </a:r>
          </a:p>
          <a:p>
            <a:r>
              <a:rPr lang="en-US" dirty="0" smtClean="0"/>
              <a:t>For-Loop Script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Powershell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.bat file</a:t>
            </a:r>
          </a:p>
          <a:p>
            <a:r>
              <a:rPr lang="en-US" dirty="0" smtClean="0"/>
              <a:t>.ps1 file</a:t>
            </a:r>
          </a:p>
          <a:p>
            <a:r>
              <a:rPr lang="en-US" dirty="0" smtClean="0"/>
              <a:t>Scheduling a batch file to run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BATCH SCRIPT &amp; Task Scheduler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I’m Done.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633471"/>
          </a:xfrm>
        </p:spPr>
        <p:txBody>
          <a:bodyPr>
            <a:normAutofit/>
          </a:bodyPr>
          <a:lstStyle/>
          <a:p>
            <a:r>
              <a:rPr lang="en-US" dirty="0" smtClean="0"/>
              <a:t>Is everyone still with me?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AutoShape 2" descr="Image result for i can see yo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mage result for i can see yo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i can see yo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xQSEhQUExMWFhQXGBwWGBcVGCAaHBobHBgcGhgcHRocHCggHx0nGx0cJDEhJSorLi4wFx8zODMsNygtLisBCgoKDg0OGxAQGywkHyUsLC80LCwvLCwsLCwsLCwsLCwsLCwsLCwsLCwsLCwsLCwsLCwsLCwsLCwsLCwsLCwsLP/AABEIAOwA1gMBIgACEQEDEQH/xAAcAAEAAgMBAQEAAAAAAAAAAAAABQYDBAcCAQj/xABIEAACAQMCAwUFBQQFCgcBAAABAgMABBESIQUGMRNBUWFxBxQiMoFCkaGx8CMzUsEVcpPR0hZTVGJ1gpLD4fEkJUNjZXOiF//EABkBAAMBAQEAAAAAAAAAAAAAAAACAwEEBf/EACMRAAICAgMAAgIDAAAAAAAAAAABAhESIQMxQSJRBBNhkeH/2gAMAwEAAhEDEQA/AO40pSgBSlKAFKVGcypO1pOLU4uDGwiOQMORscnbPrQBJ0rhut2tYHin4o1xNMbURtfsmJV1BiX+JcAqfGuvcsR3C2kK3bK1wEAkK9C33YzjGcbZzSxlY0o0SlKUphRSlKAFKUoAUpSgBSlKAFKUoAUpSgBSlKAFKUoAUpSgBSlKAFKUoAUpSgDinBhvw9O5OLXCj6GUj867XXFuCfvLHx/pa6/5tdpqfH6PPwUpSqCCoTmLmu1sdIuJcO/yRqpeRvRFBP16V85044bK0klRdcpxHCn8UrkLGOvTJyfIGuc8scvz3U84Sdk0tpvL8YM002BqihJz2ccey5A+yABSt+IZL1lwHtKsx+9W5gXONc9tIieXxacAeuKt1vOsiq6MGRgGVlOQQehBGxFUS/5DlgXtLK6uJJV+aG7mMkU6/aRgw+FiOjDp+NTHs64LLZ2SxTKqOZJJOzRtSxK7lljB7wAe7xNCv0HXhKcwcwW9lGJLmURqTpXYsWY9AqqCxPoKg4faTYFlVnlj1EKrSwSIuScD4mTAye81X/adxxUvLfALe5o1y4AzmSQdjbR58WdifQZqu8Vt71Yvc7xxPMQl9Ev2ZxGdU9o2Ouk9PEY+iyk0zYxTR3Gqpa+0bhskywrcgszaFbQ4RmzjSshXQT9d6nOBcVju7eK4hOY5FDL5dxB8wcgjxBrlNybe0t+I2lzrazhuViQD4miSVEkXSevwM2R1Ix31s5UrMjG2dlqrT+0ThqSmFrtBIr9mQQ2kNnBGvTp2PXfao/2f8zM59zuJO0lVO0gn+zdQfZcH+NRgMOu2d96p3GbMJ79YoSLduIW0Srn5VuDHJKoPUKWY7eBNa5atAo7pnagaV8RQAAOg2FfaYUUpSgBSlKAFKUoAUpSgBSlKAFKUoA4twU/trH/a11/za7TXFuDt+0sT/wDL3P5y12mp8fo8/BSlKoIUn2rfDb205/dwXlvLJ4BNekk+hYGnstlCxXVsT+1hupS4PXTI5kjf0ZTsfI1beJWKXEUkMq6o5FKMPEMMH0PnXJOIcu3dnIp0XTtCuiG/s9DyNF3RXEDfvNO24BzpXvzSPTsdbVHZK1OLcRS2hlnlOI4kLsfIDO3ie4CuQzc/XKDS/EVVhsQ3DJRID03BOnP1qpcQ5gM1xGJ7m9ktHYG5MwGJNLB1C26DCJlQM9TqPpRmgwZabCGa7MsRtIri5uwL26E0hRIEJC20WpV1agg2HUb93TetOUbm1kWZeGWQdMlWF5ICPHHaLiqQebJlmu2t5mEcs5k1gFGdSoCgg74UDAHrUPccTkYnU7NnrqYnP31LXpWmdV5B5oit5WVj2Vnda5og5/cXCHFzAT0wSNa4wOuOtQvMd/FI/FZFdXi97sZAw3U/uw35GqFDxNRbXNvIjESMtxAyAEpOuAc56Ky7E1tWDH+i+InvM9sD9Dmmt1QtbLtxe2ihuRbW1zGFZzccPlRgfdpzktA3UdlIdWAdt8YNeUknkK3FxA0Ek/GLY9m3cE7NNvEZBwfKuWyT6wQeh/A+NXPiPtAaeytUYN75BcRyFyMowiyQ+fE7ZHjms3Y1Kj9I0rkvLvtjVmC3cYUf5yPJx6rufurqXD76OeNZImDowyCKspJkXFo2KUpWiilKUAKUpQApSlAClKUAKUrBfXiQxvLK4SNAWZmOAAOpNAHHOCfNYf7XuPzmrtVcOsrgRwWN1IHW3HEprhpCjfDGxk0ORjIU5G+O+u2206yIrowZGAZWU5BBGQQe8EVPj9Hn4ZKUpVBBULzFzLBZqTI2Xx8KDqfD0HnXrmfjyWcRc7udkXxPj6CuE8Yv3nkaRzlmOST3+W362qHLy46XZfi4ctvoz8ycyTXblnY+AUEhQM9AP5+VVmbrvW4RWOSPIrny2diho1UTNYbiGpCBKyzw91GezXDRDJHUxAmOE3x8buBfuANa3Y/FW+YmXhOoqQLm/Vo89WRE+bHhlT91UiyE40iqrFv0oVI/WakRBvXyaHH6/wClNkY4EWM5z31ZeVubrmxbMMhCkgsh+VseI7vUVACI5r2yYFPZM/T/ACdzbDxCPVHlXXGtD3HyPePOrDX5R5e45LaTLLExVlP0I7wR3g1+i+TeboeIR5Q4kX50PUeYz1HnTxl9kpRrosdKUpxBSlKAFKUoAUpSgBWnxfhkV1C8Ey6opBpZckZHXqNxv3itylAFQb2b2RBB94IIwQbqbBHTGO06Yq02lskSJHGoVEUKqjoFAwAPpWalAWK1uI3qQRtI5wqjPr4AeZrZrmvtJ5gD/wDh06IcufFvD6VPlnhGynFx5yoqfM/G3upC7HH8I/hHhVcmFbDt1zWrM+9ecm27Z6lJaQRM17EVeIDW4BWNjI1uywaysu1fZRXjVtWmM1Cu9YRw6NDqVQDvjc4GeuB0FZ3+ashFUTaJtJmv2Va12K35BUdJuaeJORgSKsMxxW3K4A8aj5wW6DaqRJT0jAz+BqX5a45JazLLE2l19NxtlfQ1CsledeP+9Wq0c7ez9a8q8eS+tknTAJHxKDnS3epqXr81+zPmv3K6VnZuxf4ZAOm/Rsd5B/DNfpJHBAIOQRkHypouxGj1SlKYwUpSgBSlKAFKUoAUpSgCL5l4qLa3eTPxYwnmxG1cN4hdFySSSSdye8+Jqz+0PjvbTmNWzHH8PXYkfMR9cj6VTSfx7/16fjXn888pV4j0fx4YRv1nlhtUdcE1NGLatO7hxmpxey7WiPhfepaDfr4VBrKA1S9pOKbkQsGfJnwaw662L+HIyKjEkojG0Y5UzO9fVkrCXryDTpCuRkd61e+szVjVaYXs8NFmsUkQArNNJWtNIcVqsWVGlcjFaLsM/nWzOpPWtV4zXRE5Jmayl3xX6H9i3H+3tDbs2Xg6Z69mxJX1wdvTFfm9dqu/s05h90vYpC2I2PZvvgFW239Dg/TurXp2L5R+nqUpTiilKUAKUpQApSlACoXnDihtrWSRfm+VfVts/TrU1XOvapf5McAB2/aH65C/kfvqfLLGLZTijlNI5uRk5/X6614mGMGtoQ99fRDnIrz0z0nZkQZUH61HcVfAqQgTAx4foVE8Ybr+u6sivkNJ/ErVzMcmstjfEHBrDcRZ3rCbc91dtJqjhuSdlxtrjUtaF1Fgmonh92yHB6VMS3KnG4qWOLK5KSMCDNCCKsFzwY6FdRlWGRURLFg4NLY1GBDtWEb5NZJ2wPOvJX4cVoGuBk57q+SAVmK1ieHzrTH0aNy47q0ZZKk3iFas0Qq0WiEosjnkr3BJgjFfJo6xxHDD1/nVSDVH7D5Xv/eLS3l73jUn1xv+OaVA+yGUtwq2z3Bl+5yKVqMZcqUpWmClKUAKUrxI2P7/AA8M0Ae64xzTN2t3M3UayB37LsK7Cs/TO2+D5Hw+vcfTxrmfMvAJRcSEDKMxbWSO/cj1B2+lc/5G4o6vxmlJ2V+0gBO9eL2wZMMu/iKsVhwPxf7hn8zUk/BlI2JPoK4mmd9p9lED4699QvFI8mui3XKyuhCyaW7tS9/31z+9ieOUxSjDr08CPEU0RJvwrvEIcA1GRTkbVa7u21AnFV+W3AbpXRCSao55xadozQMCNxWGeIqwKmpG3hBFY7i3K9OlClsxx0dp5GsxPw4BxnAOPzqk8w8L0Enw/R/lXQ/Z3MF4cm4zgnHr0qB47Gryac7EHHr0B/GotbKQb3Zyq+jxg+da9xC32Wx41u8RTDtGeoJI9K0HjkzsarESWz4lsR1JrKtuTWWEHvFbyHHWsbGSRGPbkVoTjFT07rioW8fGaaAs6I2Z/KtQn8/51mnbrWXglg1xcQQr1lkVB5Atgnfw610paOWTtn6m9mdkYeGWqsMEpqx/WOf519qxWlusaJGowqKFHoBgUpkIzLSlKDBSlKAFY2U794Pcf5f3V7bPd+NR3HOI+7wPI2BgYU9fiOy5GPH1rG6NSs1uJcQSP4M5YjHoPA/rIqEvZmfBPcNgapVpxiRXLSFWyScgnx/q1ORcYyPiIx+vLPhXFycmTO7j48dm6iSE4GkD9eVZ+K8aeyjDyx5i6akGceo7qr17xhkfUgyMZPce/G2fiPdWDmPmf3iBYlXAYZkOwO24XAPjUm6RaEXOVF3SZpog/ZHSwDLnY+vltVP5g4X2owVzjcHGGHof11rd4bzni1WN1PaIAuRuD3A+P4bV6s+Kh95cDfxzj6j9b0Ku0Y7TaaKHP8HwOcHoM7Z+nd61CcQtCDXTOa+FwTRls74yGHX765+k4fMfeu2T3gd9NH7QS+jStl2rLJanBO/Styztd6n7PhZasc6Yy47Rc/Z3waR7SKRnCo4yFG5I8fCq/wC0eJ7WVQoypGQ2fv8Axq2+y/UkMsBOVik+DboGyxHnvmt32hcA97tiV/eRgso8dtx67bV0/ri42jifLJTp9H584tfCQ6hsw8a1wkhxgisPFrVh8Qre4LbNKqsGII6j0rNKNj23KjbtomGNQrflVSKkRF8OCKi73G+KjdsvVENxGIjofpUBPMScVL8TuCBWla2/e3XrXRDStnNPb0RkkO+TXTPYPy72961yw/Z24+HbYyHpv4gZP3VRLiLWyxoMu50qPEnYV+ouQeWl4dZRwDBf5pGH2nPU/QYH0qy2QlosVKUphBSlKAFKUoAVUfaire4sy5+F1J9M438skVbqi+abPtrS4jG5aNsAeIGR+IpZq4tDQdSTPz/a8WYNh9vA91XHgVmW3wrM2SATgAD5mY9wFUa7g6Ejodx+dWXl3iSxbgFlZGjdM76WxkjPftXBJUtHopt9nriN0biRobaNHftBGWjbbqRqGeoyDvnw8RUNxmzuLZymM1N8qvDZyvIgY5yVDYBySSTsT+vCtTjfE+1kLHvpctdGqLs88tcHlm7ST+BdRHjsTipvhfFlkdYGgjD4XKs+GGrGkZ8dwcDOM74rzyzxfsCT1DDBrx7nbm5W5OpmTfSoBzjGPiLDSMAZGO7alcnXQ2Oz1xnTGNmPZkkEN1UjYg+h/nVUu5ousY785rLzLJrLnOXkYswB2BJycVqx2yQwlpNhg5qiEZJcIiLHaug8Ksdhn9bVUOSiHP8Af/dXRwVRT5CpThcisOSomblCMCS4x0Oj7xqFWeojl+AQwBmIBbLkk9x3G/p+dbUnF4FODNGCO7UK9LjWMEmeZy/KbaKfznyBHMHlgXEh3aP7LHvI8G/OqHynwjSpyCPiIxjf9eVdtbiUekkMD6GqJf5Uu2wMjZJBJ6nA3PkM/So82Phbhy98KtxdQuf10qn3029WbmSbPwjv2/vqncTfSu3XoKjxovN0jTiUSPk9AayX+gDY1hkuFjQKNzirZ7KORBxGV57g/wDh4mA0d7tkNpP+rjr6iuiMbOaUqRY/YbyVv/SE6nP/AKAPgQQX+47V2qvEEKoqoihVUBVUDAAGwAHhivddBzsUpSgwUpSgBSufe0LnN4Xa2tnEbqqvPPp1mIOcRpGn2pnPRT0G/mKYnLl1Iy60BnZS6RXHE5FvGHXVpX4FPljA7+lK5DKJ3Sq1zxxVoohHGxV5M4I6gDrjz361WfZpzRKZRaTtI6sshiaYgzI8LhJoJWHzsuQQ/eOvgNTn+Xt7l1JIWPCD8zt+u6pc3JjCy34/C5zr6Oc8UkkWY4GUPU+dY4maM6l6flVmteCaRqc5HQDP591V3iLLDnTq+bbHRc9N+g3rm70dVUYLa+bUwbbf9CvFzdZ7++tW5nXx3qKuLrAwPGnXHbsV8mKotVne92a8QX0gkbvH63qAjlzpOelbr3rNsis+N2CDLY6Zx4ZrP17N/bqyZT5tbbt3AVO8n8PW6eRLuE6Rt8RwCvivifIb9K+8uNbaAw056ESYUqdhhlODnNSaXBkk92WUQoMh5Okj7ZITPyLj6nNSvZTVEXydw6eGTMkbqhOkGQYPkCOmfzq0c3cWkjjAhXVI3wqPPz+lR3CeX4baEzmViz/GoZh8I+z3ZJxg5zUdb8Ubte1kikClSYWdCA++CykjBHTcePmKbt2L5RFcaXiJ+ObVIcZxq+X0Gwx6Vtco8NnnOZMoO/G7f3CrVwTiFuVLTOnaHdi+Phz0Bz0/6VuXPHbaAfAyk9wXvPT6f9/qSlaFVRd3omuH2ZiXSgAHiST+HjUfxeyBGxOd8nzI6+uCfvqJtedwdWtVyc9kgyC2SVGdz9oHz8qwzTTXDiIENKF+LB0AbZKgFj8R22G+w7+ksktIeLUvkUnmqFlkGluhJ/nVQuXZ20g5PUmuzQeztrooZZ+yVk1ARgNnB3wScLsRsQevqKsfB/ZTw23OrsTM3eZ215+mAo+grs4YurObmmrOK8uclz3ZXskJUnBkfZB9T12B2Geld+5N4AnDbQRBtbZZ3YD5mJxsPIYUelTcdkiqFUYVflUbBcDAwB0r77ou3XC4wM7DGMfkKvGNHPKdmYN99fa1rWEqWJ2zsPTc5PmSTWzTiClKUAKUpQBxSwAbi6NPjSeKXCtncdotsotQfTfT55r7zTYTWnEZbllZXM/vENz7u08bIYuy7F+z+NCucgdDn0q0c+ckvK8lxbIJe1Ci4tmbQJdHySxP9idegJ2IH31q057u7QrFJOhxto4nFJBMAO4zoDE/9Y9etT67Kdkj7OOAzSXS3UiSLHF27iSVOyeee4Ydo4izlIwowM7n8tnmbhVwbuUxwSOp+JWUZGMAnfxznbrW3Ye0WUjVLZdpH3yWM6XIAPfoGH/CrhwHj1vex9pbSiRc4ONmU/wspwVPkRWShGaoaHLPjdr05VMtuJuxvr6K30Y1x68yEdcEj4U2PiT5CrXw/mXgdvEYo7i2CH5gTqLf1iQSfrUfzBYe58ThMchMV68008LqrAGOEZdG06hvp2z31g5W4HfX1rDdG9ih7VdYjS0Q6QScfEzEnbf60sVi6SNlLJW2fLqXliY5ZrYHp8JeMf8A5wKxXnA+WY3QO8AJXWB27spVhtkhyOm43781KXnAr6DGriVmxc6VS4tlQN5ArJknyAqDj5UfhU1oFnDm8uCLiLs07LZXcmMEalAGBjPifIPbSboTTdWb5HLAA+K026fG2enjnP6HhUrwzmvgUC6IJ7aMbfICpODkZbGTv4monlnhN5xCAXS3kUEcjSdmi2iMQiyMqnUzb5Az0763r3gN9bgFuJ2mCdKi4tlQMfDUJBv6Ci5fQa+y5WcNrOEuIlhkB3WVArZ33ww881sXXC4Zc9pDG+eupAfzFQ/IvLbWEEiO6vJLM879mulFZ8DSi9ygKOveTVjp6Esi4+XbVelvF9UB/OpJsAZOAAO/oBXqsF7arLG8TjKSKyMPFWBB/A0VXQXfZD8M47w+9kZIZYJ5I9yBhiB0JG243AyNtxVT9qXL8Ii7WNVtyhVmlbQIcZC/EmoEuB0wO/vqE9mLE3PDdW+m1u4gcAH9nchBnA3+ALVy9r6D+i5m+1G8MiH+FhMmD9xP30jSnHYyeLKXy5yuLjFzZzwzqHaNnjBV0GFGwkxg6c4GR82c7nNp4byHZ2brNPcvrLagZJBENWdgMEHvxjNVRuYZILniEMMgilnnVmmYZEMMVsrTy46E7gDzPlXrgvJlxdr7ykFtpkAZZOJ67meUdzMAQkYI3CgZGalHih2kPJuqfR06W0cktbmNo3OsHVjRJndl0qdQbJyu2+f4jXt+OqihpkaMA6ZGOyIc4+ZsalJ6FQduuK5V/R09jcKqxjh9zIdMMsDF7K6cYPZyRneMtuBnB64JwKxz3iX1/b3FzHFIskUiTW8wLGza2B7YrvoKsxXqCTqHTFN1bWv4Duk/7O3RuGAIIIO4I3B+tfS2OtU/2S2zJw2NiNKSvJNHH/m45HLRqPLBz/vVB+1DhaT3tmkw7SGWG4jEZJAR1TtBKuDu2Bp3qrdKyaVujptKrns6vnn4ZZySHU7QrqJ6kj4cnzOKsdMKKUpQAqK4/wAx21koa4lVNWyr1dz4KgyzH0HeK+c1ccWytZbhhq0ABVHVnYhUUerEDy61y3ljl244jczSyTMpU9nc3SfvHkA+K3tsg9lFHnBcYLHx7sbNSLVce0luqcPuNPcZ2ityf92R9X4Vmg9odsxC3lvLbKTgSTqrwknu7ZCyA+uPxrfs/Z3w2MY9zicnctMDKxPiWkJNVv2gco2tlazXlqq27RqC8Y/czrkKYpIidJ1ZwCADkis+RvxLLxDkLh041C2jjc7rLbjsnB6hlaPG/fnfNc8vkueGXjNnVcRoZlkA0i+tk/epKBsbiNdw3U7Vc/ZVKRDc2/xGO3uDHFqOSqMiSCPJ66CxHpgV69qcQEdpP9qK7iAP+pKezkX0Kt+ArHtWjVp0yJ5t4rFJd2U4+OAWF1OMbFlZY8+hK1XOE8rXcsMbw2UqwsgMaNxSQYUjK4CrgDHdWnaSKIbNJZFjT3a/s1klOEDCfTGpbp8mPuqe4TztdQQRQh+FERxrGCbs76VAz8vlSay2NTrRqz+zq6nR0NnbRs66O2mu5bh4xkElAynDemPWrVz3JpvuGA7qguZD4nTBj8iahpOfrxhgT8IiB+2bhnKjvIXABI8DUOeYXuGsprqVNCy3tst1p7OKTMICN4DJ1Dz0GiTWLSBJ5JsxcD5auZ4I5LaylS3ddUatxR1Gk7jCqvw+lblx7PbuVHU2NsHZGjWW4vJZymofMoZGAYbYIGdqycv833VpbQ26ycKYRIIwxuzk4GASNNbz8/3rbLNwhM7amuWfHngAZ9K24hUvo6dZQdnGiE5Kqq58cADNZ6p3s147NdxXHbSpOIpjHHPGmhZV0qSQM4OGJGRVxqiJMUpStA4txvh78OmAZ/d1jnkns7zQXiCzH9rbzjquScA9+xG4ra4zx+64lbtaZ4cVkaPVLDd6sBZFc4QrnJxjHnV/5h5xsLRuyubhFcj93gu2CMjKKCRkeI3qo80Q8LveFXt1bQQM0cUgDiEI8bquwIKhlI2pHF+MfL7RQr63LcU4zGB8clrKsfiSFhcqB4lRXeeWr1J7S3ljIKPEhGP6o29QdseVcu4VwBru6vQj9ncxpZXMMp+zL7uUYNtujAEEeea07fjdzwpmXC2gdyxt7tHa21n5mt7iIEqpO+hth5UsHSsaWy+e14AcLmfbXG0UkZ/9wSpox5k7fWuTcT+G64+y/MIcDyDtGJD91Tt5zVccTeOP9lcaGEi2tiJCrupyhuJ5FVUiVsHA6/dUxd8hzW0aXIQXVw4kW/jU4M6TEFhHnAzHgaQcZAPQ0SV9BHWmdO4ZEqQxKgARUVVA6ABQBjyxVL9oSn33hhx1Nyv1NuSPyqq8G5zmtVEEN3bPHHhVh4iHtriJQMKmrGlwB39dq9Q81Qz3kU1/fW5aLUIYrbWYI2dSrNJORgsVyACQBvROScWghF5IvXsrP/lNl/8AUPzNWuud+ybiwAl4erJMlqNUc8TalMbu2hGwNpB4b5x5V0SqJ2ibVClKVphSvawdNrBITiOK7t5JT4IJAMnyDEV59ktyos2tjtcW8sgnU9dTyNIr+aspBDd+PKrhfWiTRvFIoaN1Ksp6EEYIrjPFLG44VOp7QxGMaLa8ZS0MsWfhtrsLupXYLJ4dOlK9OxltUdP534PNd2jwwS9lISpByyhgrAlCyEMAwGCRXPIeRb95FzDGhVtSST3kt0kZH244WAyw6jUas3D/AGkLpHvVpcRHGe0hX3iBvNZIsnfrggVs/wD9N4efleZz/CtvKT6Y0bfWseLBWic5X4CljAIUJY5LySN80kjHLu3mT9wAFU72q8aTVBb5BETi9uD10Rw/Einf5pJNKgdTWDmH2kyhP2UQs0P/AK99hXx/7dspLu3hnA/lp8ncmyXLia4SVLftBMwuD+3vJRgpJMM/BEv2YvLcUN3pGpVtlu5C4GF4ZbxXMSszgzOkiggNK7S4KnO41Y+lS/8Ak1Z/6Jb/ANin+GpWlNSEsixy3Z/6Jb/2Kf4a3ZrON07No0aP+BlBX/hIxWelFARX+TVn/olv/Yp/hp/k1Z/6Jb/2Kf4alaUUgPEUYUAKAoHQAYA+gr3SlaArW4nI6wytGMyBGKDxYKSo+/FbNKAOCcHuUVbYyXUlrDcQ9rNexqGklui5DxyTFW7MLvscdMVu3l1AbeeGCeWW2lkWW+4hONClU0jsovhXW7BQvwg9e/O194hyBGZHktbia0aQlpFi0tG7HqxicFQ3muK9cO5AhV0luZZbyRDlO3I7ND4rEoCZ8yCamov/AEpkjF7OLBz7xfSoY2u2UpG3VIY10RZHczDLEf6wq5soOxGR519pTpUqEbt2eUQAYAAHltXqlK0w1rywimGJYkkHg6hvzFfBw6Hs+y7KPsv4NA0/8OMVtUoAw2tokS6Y0VF/hRQo+4VmpSgBSlKAFeZEDAhgCDsQRkEeYr1SgCpT+zjh5cvHC0DHqbaR4c+oRgPwrCvs3t873N8w/ha7kx+BB/GrnSspG2yA4FyXY2ba4LZFk/zjZd/P43JbfyNT9KVpgpSlAClKUAKUpQApSlAClKUAKUpQApSlAClKUAKUpQApSlAClKU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xQSEhQUExMWFhQXGBwWGBcVGCAaHBobHBgcGhgcHRocHCggHx0nGx0cJDEhJSorLi4wFx8zODMsNygtLisBCgoKDg0OGxAQGywkHyUsLC80LCwvLCwsLCwsLCwsLCwsLCwsLCwsLCwsLCwsLCwsLCwsLCwsLCwsLCwsLCwsLP/AABEIAOwA1gMBIgACEQEDEQH/xAAcAAEAAgMBAQEAAAAAAAAAAAAABQYDBAcCAQj/xABIEAACAQMCAwUFBQQFCgcBAAABAgMABBESIQUGMRNBUWFxBxQiMoFCkaGx8CMzUsEVcpPR0hZTVGJ1gpLD4fEkJUNjZXOiF//EABkBAAMBAQEAAAAAAAAAAAAAAAACAwEEBf/EACMRAAICAgMAAgIDAAAAAAAAAAABAhESIQMxQSJRBBNhkeH/2gAMAwEAAhEDEQA/AO40pSgBSlKAFKVGcypO1pOLU4uDGwiOQMORscnbPrQBJ0rhut2tYHin4o1xNMbURtfsmJV1BiX+JcAqfGuvcsR3C2kK3bK1wEAkK9C33YzjGcbZzSxlY0o0SlKUphRSlKAFKUoAUpSgBSlKAFKUoAUpSgBSlKAFKUoAUpSgBSlKAFKUoAUpSgDinBhvw9O5OLXCj6GUj867XXFuCfvLHx/pa6/5tdpqfH6PPwUpSqCCoTmLmu1sdIuJcO/yRqpeRvRFBP16V85044bK0klRdcpxHCn8UrkLGOvTJyfIGuc8scvz3U84Sdk0tpvL8YM002BqihJz2ccey5A+yABSt+IZL1lwHtKsx+9W5gXONc9tIieXxacAeuKt1vOsiq6MGRgGVlOQQehBGxFUS/5DlgXtLK6uJJV+aG7mMkU6/aRgw+FiOjDp+NTHs64LLZ2SxTKqOZJJOzRtSxK7lljB7wAe7xNCv0HXhKcwcwW9lGJLmURqTpXYsWY9AqqCxPoKg4faTYFlVnlj1EKrSwSIuScD4mTAye81X/adxxUvLfALe5o1y4AzmSQdjbR58WdifQZqu8Vt71Yvc7xxPMQl9Ev2ZxGdU9o2Ouk9PEY+iyk0zYxTR3Gqpa+0bhskywrcgszaFbQ4RmzjSshXQT9d6nOBcVju7eK4hOY5FDL5dxB8wcgjxBrlNybe0t+I2lzrazhuViQD4miSVEkXSevwM2R1Ix31s5UrMjG2dlqrT+0ThqSmFrtBIr9mQQ2kNnBGvTp2PXfao/2f8zM59zuJO0lVO0gn+zdQfZcH+NRgMOu2d96p3GbMJ79YoSLduIW0Srn5VuDHJKoPUKWY7eBNa5atAo7pnagaV8RQAAOg2FfaYUUpSgBSlKAFKUoAUpSgBSlKAFKUoA4twU/trH/a11/za7TXFuDt+0sT/wDL3P5y12mp8fo8/BSlKoIUn2rfDb205/dwXlvLJ4BNekk+hYGnstlCxXVsT+1hupS4PXTI5kjf0ZTsfI1beJWKXEUkMq6o5FKMPEMMH0PnXJOIcu3dnIp0XTtCuiG/s9DyNF3RXEDfvNO24BzpXvzSPTsdbVHZK1OLcRS2hlnlOI4kLsfIDO3ie4CuQzc/XKDS/EVVhsQ3DJRID03BOnP1qpcQ5gM1xGJ7m9ktHYG5MwGJNLB1C26DCJlQM9TqPpRmgwZabCGa7MsRtIri5uwL26E0hRIEJC20WpV1agg2HUb93TetOUbm1kWZeGWQdMlWF5ICPHHaLiqQebJlmu2t5mEcs5k1gFGdSoCgg74UDAHrUPccTkYnU7NnrqYnP31LXpWmdV5B5oit5WVj2Vnda5og5/cXCHFzAT0wSNa4wOuOtQvMd/FI/FZFdXi97sZAw3U/uw35GqFDxNRbXNvIjESMtxAyAEpOuAc56Ky7E1tWDH+i+InvM9sD9Dmmt1QtbLtxe2ihuRbW1zGFZzccPlRgfdpzktA3UdlIdWAdt8YNeUknkK3FxA0Ek/GLY9m3cE7NNvEZBwfKuWyT6wQeh/A+NXPiPtAaeytUYN75BcRyFyMowiyQ+fE7ZHjms3Y1Kj9I0rkvLvtjVmC3cYUf5yPJx6rufurqXD76OeNZImDowyCKspJkXFo2KUpWiilKUAKUpQApSlAClKUAKUrBfXiQxvLK4SNAWZmOAAOpNAHHOCfNYf7XuPzmrtVcOsrgRwWN1IHW3HEprhpCjfDGxk0ORjIU5G+O+u2206yIrowZGAZWU5BBGQQe8EVPj9Hn4ZKUpVBBULzFzLBZqTI2Xx8KDqfD0HnXrmfjyWcRc7udkXxPj6CuE8Yv3nkaRzlmOST3+W362qHLy46XZfi4ctvoz8ycyTXblnY+AUEhQM9AP5+VVmbrvW4RWOSPIrny2diho1UTNYbiGpCBKyzw91GezXDRDJHUxAmOE3x8buBfuANa3Y/FW+YmXhOoqQLm/Vo89WRE+bHhlT91UiyE40iqrFv0oVI/WakRBvXyaHH6/wClNkY4EWM5z31ZeVubrmxbMMhCkgsh+VseI7vUVACI5r2yYFPZM/T/ACdzbDxCPVHlXXGtD3HyPePOrDX5R5e45LaTLLExVlP0I7wR3g1+i+TeboeIR5Q4kX50PUeYz1HnTxl9kpRrosdKUpxBSlKAFKUoAUpSgBWnxfhkV1C8Ey6opBpZckZHXqNxv3itylAFQb2b2RBB94IIwQbqbBHTGO06Yq02lskSJHGoVEUKqjoFAwAPpWalAWK1uI3qQRtI5wqjPr4AeZrZrmvtJ5gD/wDh06IcufFvD6VPlnhGynFx5yoqfM/G3upC7HH8I/hHhVcmFbDt1zWrM+9ecm27Z6lJaQRM17EVeIDW4BWNjI1uywaysu1fZRXjVtWmM1Cu9YRw6NDqVQDvjc4GeuB0FZ3+ashFUTaJtJmv2Va12K35BUdJuaeJORgSKsMxxW3K4A8aj5wW6DaqRJT0jAz+BqX5a45JazLLE2l19NxtlfQ1CsledeP+9Wq0c7ez9a8q8eS+tknTAJHxKDnS3epqXr81+zPmv3K6VnZuxf4ZAOm/Rsd5B/DNfpJHBAIOQRkHypouxGj1SlKYwUpSgBSlKAFKUoAUpSgCL5l4qLa3eTPxYwnmxG1cN4hdFySSSSdye8+Jqz+0PjvbTmNWzHH8PXYkfMR9cj6VTSfx7/16fjXn888pV4j0fx4YRv1nlhtUdcE1NGLatO7hxmpxey7WiPhfepaDfr4VBrKA1S9pOKbkQsGfJnwaw662L+HIyKjEkojG0Y5UzO9fVkrCXryDTpCuRkd61e+szVjVaYXs8NFmsUkQArNNJWtNIcVqsWVGlcjFaLsM/nWzOpPWtV4zXRE5Jmayl3xX6H9i3H+3tDbs2Xg6Z69mxJX1wdvTFfm9dqu/s05h90vYpC2I2PZvvgFW239Dg/TurXp2L5R+nqUpTiilKUAKUpQApSlACoXnDihtrWSRfm+VfVts/TrU1XOvapf5McAB2/aH65C/kfvqfLLGLZTijlNI5uRk5/X6614mGMGtoQ99fRDnIrz0z0nZkQZUH61HcVfAqQgTAx4foVE8Ybr+u6sivkNJ/ErVzMcmstjfEHBrDcRZ3rCbc91dtJqjhuSdlxtrjUtaF1Fgmonh92yHB6VMS3KnG4qWOLK5KSMCDNCCKsFzwY6FdRlWGRURLFg4NLY1GBDtWEb5NZJ2wPOvJX4cVoGuBk57q+SAVmK1ieHzrTH0aNy47q0ZZKk3iFas0Qq0WiEosjnkr3BJgjFfJo6xxHDD1/nVSDVH7D5Xv/eLS3l73jUn1xv+OaVA+yGUtwq2z3Bl+5yKVqMZcqUpWmClKUAKUrxI2P7/AA8M0Ae64xzTN2t3M3UayB37LsK7Cs/TO2+D5Hw+vcfTxrmfMvAJRcSEDKMxbWSO/cj1B2+lc/5G4o6vxmlJ2V+0gBO9eL2wZMMu/iKsVhwPxf7hn8zUk/BlI2JPoK4mmd9p9lED4699QvFI8mui3XKyuhCyaW7tS9/31z+9ieOUxSjDr08CPEU0RJvwrvEIcA1GRTkbVa7u21AnFV+W3AbpXRCSao55xadozQMCNxWGeIqwKmpG3hBFY7i3K9OlClsxx0dp5GsxPw4BxnAOPzqk8w8L0Enw/R/lXQ/Z3MF4cm4zgnHr0qB47Gryac7EHHr0B/GotbKQb3Zyq+jxg+da9xC32Wx41u8RTDtGeoJI9K0HjkzsarESWz4lsR1JrKtuTWWEHvFbyHHWsbGSRGPbkVoTjFT07rioW8fGaaAs6I2Z/KtQn8/51mnbrWXglg1xcQQr1lkVB5Atgnfw610paOWTtn6m9mdkYeGWqsMEpqx/WOf519qxWlusaJGowqKFHoBgUpkIzLSlKDBSlKAFY2U794Pcf5f3V7bPd+NR3HOI+7wPI2BgYU9fiOy5GPH1rG6NSs1uJcQSP4M5YjHoPA/rIqEvZmfBPcNgapVpxiRXLSFWyScgnx/q1ORcYyPiIx+vLPhXFycmTO7j48dm6iSE4GkD9eVZ+K8aeyjDyx5i6akGceo7qr17xhkfUgyMZPce/G2fiPdWDmPmf3iBYlXAYZkOwO24XAPjUm6RaEXOVF3SZpog/ZHSwDLnY+vltVP5g4X2owVzjcHGGHof11rd4bzni1WN1PaIAuRuD3A+P4bV6s+Kh95cDfxzj6j9b0Ku0Y7TaaKHP8HwOcHoM7Z+nd61CcQtCDXTOa+FwTRls74yGHX765+k4fMfeu2T3gd9NH7QS+jStl2rLJanBO/Styztd6n7PhZasc6Yy47Rc/Z3waR7SKRnCo4yFG5I8fCq/wC0eJ7WVQoypGQ2fv8Axq2+y/UkMsBOVik+DboGyxHnvmt32hcA97tiV/eRgso8dtx67bV0/ri42jifLJTp9H584tfCQ6hsw8a1wkhxgisPFrVh8Qre4LbNKqsGII6j0rNKNj23KjbtomGNQrflVSKkRF8OCKi73G+KjdsvVENxGIjofpUBPMScVL8TuCBWla2/e3XrXRDStnNPb0RkkO+TXTPYPy72961yw/Z24+HbYyHpv4gZP3VRLiLWyxoMu50qPEnYV+ouQeWl4dZRwDBf5pGH2nPU/QYH0qy2QlosVKUphBSlKAFKUoAVUfaire4sy5+F1J9M438skVbqi+abPtrS4jG5aNsAeIGR+IpZq4tDQdSTPz/a8WYNh9vA91XHgVmW3wrM2SATgAD5mY9wFUa7g6Ejodx+dWXl3iSxbgFlZGjdM76WxkjPftXBJUtHopt9nriN0biRobaNHftBGWjbbqRqGeoyDvnw8RUNxmzuLZymM1N8qvDZyvIgY5yVDYBySSTsT+vCtTjfE+1kLHvpctdGqLs88tcHlm7ST+BdRHjsTipvhfFlkdYGgjD4XKs+GGrGkZ8dwcDOM74rzyzxfsCT1DDBrx7nbm5W5OpmTfSoBzjGPiLDSMAZGO7alcnXQ2Oz1xnTGNmPZkkEN1UjYg+h/nVUu5ousY785rLzLJrLnOXkYswB2BJycVqx2yQwlpNhg5qiEZJcIiLHaug8Ksdhn9bVUOSiHP8Af/dXRwVRT5CpThcisOSomblCMCS4x0Oj7xqFWeojl+AQwBmIBbLkk9x3G/p+dbUnF4FODNGCO7UK9LjWMEmeZy/KbaKfznyBHMHlgXEh3aP7LHvI8G/OqHynwjSpyCPiIxjf9eVdtbiUekkMD6GqJf5Uu2wMjZJBJ6nA3PkM/So82Phbhy98KtxdQuf10qn3029WbmSbPwjv2/vqncTfSu3XoKjxovN0jTiUSPk9AayX+gDY1hkuFjQKNzirZ7KORBxGV57g/wDh4mA0d7tkNpP+rjr6iuiMbOaUqRY/YbyVv/SE6nP/AKAPgQQX+47V2qvEEKoqoihVUBVUDAAGwAHhivddBzsUpSgwUpSgBSufe0LnN4Xa2tnEbqqvPPp1mIOcRpGn2pnPRT0G/mKYnLl1Iy60BnZS6RXHE5FvGHXVpX4FPljA7+lK5DKJ3Sq1zxxVoohHGxV5M4I6gDrjz361WfZpzRKZRaTtI6sshiaYgzI8LhJoJWHzsuQQ/eOvgNTn+Xt7l1JIWPCD8zt+u6pc3JjCy34/C5zr6Oc8UkkWY4GUPU+dY4maM6l6flVmteCaRqc5HQDP591V3iLLDnTq+bbHRc9N+g3rm70dVUYLa+bUwbbf9CvFzdZ7++tW5nXx3qKuLrAwPGnXHbsV8mKotVne92a8QX0gkbvH63qAjlzpOelbr3rNsis+N2CDLY6Zx4ZrP17N/bqyZT5tbbt3AVO8n8PW6eRLuE6Rt8RwCvivifIb9K+8uNbaAw056ESYUqdhhlODnNSaXBkk92WUQoMh5Okj7ZITPyLj6nNSvZTVEXydw6eGTMkbqhOkGQYPkCOmfzq0c3cWkjjAhXVI3wqPPz+lR3CeX4baEzmViz/GoZh8I+z3ZJxg5zUdb8Ubte1kikClSYWdCA++CykjBHTcePmKbt2L5RFcaXiJ+ObVIcZxq+X0Gwx6Vtco8NnnOZMoO/G7f3CrVwTiFuVLTOnaHdi+Phz0Bz0/6VuXPHbaAfAyk9wXvPT6f9/qSlaFVRd3omuH2ZiXSgAHiST+HjUfxeyBGxOd8nzI6+uCfvqJtedwdWtVyc9kgyC2SVGdz9oHz8qwzTTXDiIENKF+LB0AbZKgFj8R22G+w7+ksktIeLUvkUnmqFlkGluhJ/nVQuXZ20g5PUmuzQeztrooZZ+yVk1ARgNnB3wScLsRsQevqKsfB/ZTw23OrsTM3eZ215+mAo+grs4YurObmmrOK8uclz3ZXskJUnBkfZB9T12B2Geld+5N4AnDbQRBtbZZ3YD5mJxsPIYUelTcdkiqFUYVflUbBcDAwB0r77ou3XC4wM7DGMfkKvGNHPKdmYN99fa1rWEqWJ2zsPTc5PmSTWzTiClKUAKUpQBxSwAbi6NPjSeKXCtncdotsotQfTfT55r7zTYTWnEZbllZXM/vENz7u08bIYuy7F+z+NCucgdDn0q0c+ckvK8lxbIJe1Ci4tmbQJdHySxP9idegJ2IH31q057u7QrFJOhxto4nFJBMAO4zoDE/9Y9etT67Kdkj7OOAzSXS3UiSLHF27iSVOyeee4Ydo4izlIwowM7n8tnmbhVwbuUxwSOp+JWUZGMAnfxznbrW3Ye0WUjVLZdpH3yWM6XIAPfoGH/CrhwHj1vex9pbSiRc4ONmU/wspwVPkRWShGaoaHLPjdr05VMtuJuxvr6K30Y1x68yEdcEj4U2PiT5CrXw/mXgdvEYo7i2CH5gTqLf1iQSfrUfzBYe58ThMchMV68008LqrAGOEZdG06hvp2z31g5W4HfX1rDdG9ih7VdYjS0Q6QScfEzEnbf60sVi6SNlLJW2fLqXliY5ZrYHp8JeMf8A5wKxXnA+WY3QO8AJXWB27spVhtkhyOm43781KXnAr6DGriVmxc6VS4tlQN5ArJknyAqDj5UfhU1oFnDm8uCLiLs07LZXcmMEalAGBjPifIPbSboTTdWb5HLAA+K026fG2enjnP6HhUrwzmvgUC6IJ7aMbfICpODkZbGTv4monlnhN5xCAXS3kUEcjSdmi2iMQiyMqnUzb5Az0763r3gN9bgFuJ2mCdKi4tlQMfDUJBv6Ci5fQa+y5WcNrOEuIlhkB3WVArZ33ww881sXXC4Zc9pDG+eupAfzFQ/IvLbWEEiO6vJLM879mulFZ8DSi9ygKOveTVjp6Esi4+XbVelvF9UB/OpJsAZOAAO/oBXqsF7arLG8TjKSKyMPFWBB/A0VXQXfZD8M47w+9kZIZYJ5I9yBhiB0JG243AyNtxVT9qXL8Ii7WNVtyhVmlbQIcZC/EmoEuB0wO/vqE9mLE3PDdW+m1u4gcAH9nchBnA3+ALVy9r6D+i5m+1G8MiH+FhMmD9xP30jSnHYyeLKXy5yuLjFzZzwzqHaNnjBV0GFGwkxg6c4GR82c7nNp4byHZ2brNPcvrLagZJBENWdgMEHvxjNVRuYZILniEMMgilnnVmmYZEMMVsrTy46E7gDzPlXrgvJlxdr7ykFtpkAZZOJ67meUdzMAQkYI3CgZGalHih2kPJuqfR06W0cktbmNo3OsHVjRJndl0qdQbJyu2+f4jXt+OqihpkaMA6ZGOyIc4+ZsalJ6FQduuK5V/R09jcKqxjh9zIdMMsDF7K6cYPZyRneMtuBnB64JwKxz3iX1/b3FzHFIskUiTW8wLGza2B7YrvoKsxXqCTqHTFN1bWv4Duk/7O3RuGAIIIO4I3B+tfS2OtU/2S2zJw2NiNKSvJNHH/m45HLRqPLBz/vVB+1DhaT3tmkw7SGWG4jEZJAR1TtBKuDu2Bp3qrdKyaVujptKrns6vnn4ZZySHU7QrqJ6kj4cnzOKsdMKKUpQAqK4/wAx21koa4lVNWyr1dz4KgyzH0HeK+c1ccWytZbhhq0ABVHVnYhUUerEDy61y3ljl244jczSyTMpU9nc3SfvHkA+K3tsg9lFHnBcYLHx7sbNSLVce0luqcPuNPcZ2ityf92R9X4Vmg9odsxC3lvLbKTgSTqrwknu7ZCyA+uPxrfs/Z3w2MY9zicnctMDKxPiWkJNVv2gco2tlazXlqq27RqC8Y/czrkKYpIidJ1ZwCADkis+RvxLLxDkLh041C2jjc7rLbjsnB6hlaPG/fnfNc8vkueGXjNnVcRoZlkA0i+tk/epKBsbiNdw3U7Vc/ZVKRDc2/xGO3uDHFqOSqMiSCPJ66CxHpgV69qcQEdpP9qK7iAP+pKezkX0Kt+ArHtWjVp0yJ5t4rFJd2U4+OAWF1OMbFlZY8+hK1XOE8rXcsMbw2UqwsgMaNxSQYUjK4CrgDHdWnaSKIbNJZFjT3a/s1klOEDCfTGpbp8mPuqe4TztdQQRQh+FERxrGCbs76VAz8vlSay2NTrRqz+zq6nR0NnbRs66O2mu5bh4xkElAynDemPWrVz3JpvuGA7qguZD4nTBj8iahpOfrxhgT8IiB+2bhnKjvIXABI8DUOeYXuGsprqVNCy3tst1p7OKTMICN4DJ1Dz0GiTWLSBJ5JsxcD5auZ4I5LaylS3ddUatxR1Gk7jCqvw+lblx7PbuVHU2NsHZGjWW4vJZymofMoZGAYbYIGdqycv833VpbQ26ycKYRIIwxuzk4GASNNbz8/3rbLNwhM7amuWfHngAZ9K24hUvo6dZQdnGiE5Kqq58cADNZ6p3s147NdxXHbSpOIpjHHPGmhZV0qSQM4OGJGRVxqiJMUpStA4txvh78OmAZ/d1jnkns7zQXiCzH9rbzjquScA9+xG4ra4zx+64lbtaZ4cVkaPVLDd6sBZFc4QrnJxjHnV/5h5xsLRuyubhFcj93gu2CMjKKCRkeI3qo80Q8LveFXt1bQQM0cUgDiEI8bquwIKhlI2pHF+MfL7RQr63LcU4zGB8clrKsfiSFhcqB4lRXeeWr1J7S3ljIKPEhGP6o29QdseVcu4VwBru6vQj9ncxpZXMMp+zL7uUYNtujAEEeea07fjdzwpmXC2gdyxt7tHa21n5mt7iIEqpO+hth5UsHSsaWy+e14AcLmfbXG0UkZ/9wSpox5k7fWuTcT+G64+y/MIcDyDtGJD91Tt5zVccTeOP9lcaGEi2tiJCrupyhuJ5FVUiVsHA6/dUxd8hzW0aXIQXVw4kW/jU4M6TEFhHnAzHgaQcZAPQ0SV9BHWmdO4ZEqQxKgARUVVA6ABQBjyxVL9oSn33hhx1Nyv1NuSPyqq8G5zmtVEEN3bPHHhVh4iHtriJQMKmrGlwB39dq9Q81Qz3kU1/fW5aLUIYrbWYI2dSrNJORgsVyACQBvROScWghF5IvXsrP/lNl/8AUPzNWuud+ybiwAl4erJMlqNUc8TalMbu2hGwNpB4b5x5V0SqJ2ibVClKVphSvawdNrBITiOK7t5JT4IJAMnyDEV59ktyos2tjtcW8sgnU9dTyNIr+aspBDd+PKrhfWiTRvFIoaN1Ksp6EEYIrjPFLG44VOp7QxGMaLa8ZS0MsWfhtrsLupXYLJ4dOlK9OxltUdP534PNd2jwwS9lISpByyhgrAlCyEMAwGCRXPIeRb95FzDGhVtSST3kt0kZH244WAyw6jUas3D/AGkLpHvVpcRHGe0hX3iBvNZIsnfrggVs/wD9N4efleZz/CtvKT6Y0bfWseLBWic5X4CljAIUJY5LySN80kjHLu3mT9wAFU72q8aTVBb5BETi9uD10Rw/Einf5pJNKgdTWDmH2kyhP2UQs0P/AK99hXx/7dspLu3hnA/lp8ncmyXLia4SVLftBMwuD+3vJRgpJMM/BEv2YvLcUN3pGpVtlu5C4GF4ZbxXMSszgzOkiggNK7S4KnO41Y+lS/8Ak1Z/6Jb/ANin+GpWlNSEsixy3Z/6Jb/2Kf4a3ZrON07No0aP+BlBX/hIxWelFARX+TVn/olv/Yp/hp/k1Z/6Jb/2Kf4alaUUgPEUYUAKAoHQAYA+gr3SlaArW4nI6wytGMyBGKDxYKSo+/FbNKAOCcHuUVbYyXUlrDcQ9rNexqGklui5DxyTFW7MLvscdMVu3l1AbeeGCeWW2lkWW+4hONClU0jsovhXW7BQvwg9e/O194hyBGZHktbia0aQlpFi0tG7HqxicFQ3muK9cO5AhV0luZZbyRDlO3I7ND4rEoCZ8yCamov/AEpkjF7OLBz7xfSoY2u2UpG3VIY10RZHczDLEf6wq5soOxGR519pTpUqEbt2eUQAYAAHltXqlK0w1rywimGJYkkHg6hvzFfBw6Hs+y7KPsv4NA0/8OMVtUoAw2tokS6Y0VF/hRQo+4VmpSgBSlKAFeZEDAhgCDsQRkEeYr1SgCpT+zjh5cvHC0DHqbaR4c+oRgPwrCvs3t873N8w/ha7kx+BB/GrnSspG2yA4FyXY2ba4LZFk/zjZd/P43JbfyNT9KVpgpSlAClKUAKUpQApSlAClKUAKUpQApSlAClKUAKUpQApSlAClKU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Ask questio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4634" y="4038600"/>
            <a:ext cx="3729365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1"/>
          </a:xfrm>
        </p:spPr>
        <p:txBody>
          <a:bodyPr>
            <a:normAutofit/>
          </a:bodyPr>
          <a:lstStyle/>
          <a:p>
            <a:r>
              <a:rPr lang="en-US" dirty="0" smtClean="0"/>
              <a:t>What is a computer?</a:t>
            </a:r>
          </a:p>
          <a:p>
            <a:pPr lvl="1"/>
            <a:r>
              <a:rPr lang="en-US" dirty="0" smtClean="0"/>
              <a:t>A programmable machine</a:t>
            </a:r>
          </a:p>
          <a:p>
            <a:pPr lvl="2"/>
            <a:r>
              <a:rPr lang="en-US" dirty="0" smtClean="0"/>
              <a:t>Well-defined Specific set of instructions</a:t>
            </a:r>
          </a:p>
          <a:p>
            <a:pPr lvl="2"/>
            <a:r>
              <a:rPr lang="en-US" dirty="0" smtClean="0"/>
              <a:t>Executes a pre-recorded list of instruction (program)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of Computers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1981200"/>
            <a:ext cx="7696200" cy="3276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10" name="Picture 6" descr="http://3.bp.blogspot.com/-9aJn7bHvpFA/T-vzMVE9otI/AAAAAAAACvE/EYTU8j9kyOE/s400/computer+clipart+sa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2250" y="1981200"/>
            <a:ext cx="5036750" cy="4067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1"/>
          </a:xfrm>
        </p:spPr>
        <p:txBody>
          <a:bodyPr>
            <a:normAutofit/>
          </a:bodyPr>
          <a:lstStyle/>
          <a:p>
            <a:r>
              <a:rPr lang="en-US" dirty="0" smtClean="0"/>
              <a:t>Computer: Made of Two Components</a:t>
            </a:r>
          </a:p>
          <a:p>
            <a:pPr lvl="1"/>
            <a:r>
              <a:rPr lang="en-US" dirty="0" smtClean="0"/>
              <a:t>Hardware &amp; Software</a:t>
            </a:r>
          </a:p>
          <a:p>
            <a:pPr lvl="2"/>
            <a:r>
              <a:rPr lang="en-US" dirty="0" smtClean="0"/>
              <a:t>Wiring, circuits, transistors (Hardware)</a:t>
            </a:r>
          </a:p>
          <a:p>
            <a:pPr lvl="2"/>
            <a:r>
              <a:rPr lang="en-US" dirty="0" smtClean="0"/>
              <a:t>Instructions and Data (Software)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Basic Understanding of Data &amp; Signal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of Computers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Hardware Components</a:t>
            </a:r>
          </a:p>
          <a:p>
            <a:pPr lvl="1"/>
            <a:r>
              <a:rPr lang="en-US" dirty="0" smtClean="0"/>
              <a:t>Motherboard Components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Ports</a:t>
            </a:r>
          </a:p>
          <a:p>
            <a:pPr lvl="1"/>
            <a:r>
              <a:rPr lang="en-US" dirty="0" smtClean="0"/>
              <a:t>Connectors &amp; </a:t>
            </a:r>
            <a:r>
              <a:rPr lang="en-US" dirty="0" err="1" smtClean="0"/>
              <a:t>Input/Output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Some Computer Terminology</a:t>
            </a:r>
          </a:p>
          <a:p>
            <a:pPr lvl="1"/>
            <a:r>
              <a:rPr lang="en-US" dirty="0" smtClean="0"/>
              <a:t>CPU / RAM / USB / BIOS / ROM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smtClean="0"/>
              <a:t>Computer </a:t>
            </a:r>
            <a:br>
              <a:rPr lang="en-US" dirty="0" smtClean="0"/>
            </a:br>
            <a:r>
              <a:rPr lang="en-US" dirty="0" smtClean="0"/>
              <a:t>Components </a:t>
            </a:r>
            <a:endParaRPr lang="en-US" dirty="0"/>
          </a:p>
        </p:txBody>
      </p:sp>
      <p:pic>
        <p:nvPicPr>
          <p:cNvPr id="20484" name="Picture 4" descr="http://4.bp.blogspot.com/-SEOb6gzcKFM/Txx8iHWfsHI/AAAAAAAAAO0/eVsf-Hq5RhU/s1600/motherboard_vectoriz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57200"/>
            <a:ext cx="2743200" cy="2060143"/>
          </a:xfrm>
          <a:prstGeom prst="rect">
            <a:avLst/>
          </a:prstGeom>
          <a:noFill/>
        </p:spPr>
      </p:pic>
      <p:pic>
        <p:nvPicPr>
          <p:cNvPr id="20488" name="Picture 8" descr="http://www.freephotosbank.com/photographers/photos1/32/med_ap104s3979.jpg"/>
          <p:cNvPicPr>
            <a:picLocks noChangeAspect="1" noChangeArrowheads="1"/>
          </p:cNvPicPr>
          <p:nvPr/>
        </p:nvPicPr>
        <p:blipFill>
          <a:blip r:embed="rId3" cstate="print"/>
          <a:srcRect l="16000" t="29333" r="8000" b="14667"/>
          <a:stretch>
            <a:fillRect/>
          </a:stretch>
        </p:blipFill>
        <p:spPr bwMode="auto">
          <a:xfrm>
            <a:off x="6324600" y="2590800"/>
            <a:ext cx="2590800" cy="1600200"/>
          </a:xfrm>
          <a:prstGeom prst="rect">
            <a:avLst/>
          </a:prstGeom>
          <a:noFill/>
        </p:spPr>
      </p:pic>
      <p:pic>
        <p:nvPicPr>
          <p:cNvPr id="20490" name="Picture 10" descr="http://blog.hostonnet.com/wp-content/uploads/2014/08/Intel-Core-CPU-Process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267200"/>
            <a:ext cx="23622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Interface between user and machine *</a:t>
            </a:r>
          </a:p>
          <a:p>
            <a:r>
              <a:rPr lang="en-US" dirty="0" smtClean="0"/>
              <a:t>Responsible for security</a:t>
            </a:r>
          </a:p>
          <a:p>
            <a:r>
              <a:rPr lang="en-US" dirty="0" smtClean="0"/>
              <a:t>Two Types:</a:t>
            </a:r>
          </a:p>
          <a:p>
            <a:pPr lvl="1"/>
            <a:r>
              <a:rPr lang="en-US" dirty="0" smtClean="0"/>
              <a:t>Client Type</a:t>
            </a:r>
          </a:p>
          <a:p>
            <a:pPr lvl="2"/>
            <a:r>
              <a:rPr lang="en-US" dirty="0" smtClean="0"/>
              <a:t>MS: Windows XP, Windows 7 …</a:t>
            </a:r>
          </a:p>
          <a:p>
            <a:pPr lvl="2"/>
            <a:r>
              <a:rPr lang="en-US" dirty="0" smtClean="0"/>
              <a:t>APPLE: Apple Macintosh</a:t>
            </a:r>
          </a:p>
          <a:p>
            <a:pPr lvl="1"/>
            <a:r>
              <a:rPr lang="en-US" dirty="0" smtClean="0"/>
              <a:t>Server Type</a:t>
            </a:r>
          </a:p>
          <a:p>
            <a:pPr lvl="2"/>
            <a:r>
              <a:rPr lang="en-US" dirty="0" smtClean="0"/>
              <a:t>MS: Windows 2003 / 2008 / 2012</a:t>
            </a:r>
          </a:p>
          <a:p>
            <a:pPr lvl="2"/>
            <a:r>
              <a:rPr lang="en-US" dirty="0" smtClean="0"/>
              <a:t>Unix: IBM AIX, Oracle Solaris</a:t>
            </a:r>
          </a:p>
          <a:p>
            <a:pPr lvl="2"/>
            <a:r>
              <a:rPr lang="en-US" dirty="0" smtClean="0"/>
              <a:t>Mainframe System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OS: Operating System</a:t>
            </a:r>
            <a:endParaRPr lang="en-US" dirty="0"/>
          </a:p>
        </p:txBody>
      </p:sp>
      <p:sp>
        <p:nvSpPr>
          <p:cNvPr id="19460" name="AutoShape 4" descr="Image result for computer operating system expla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2" name="AutoShape 6" descr="data:image/jpeg;base64,/9j/4AAQSkZJRgABAQAAAQABAAD/2wCEAAkGBxETEhUQEhQRFRAVFBcVGRETGRsYFRgYFhUcHBYWFxUaKCggGBslGxoTITEiJSkrNS4uFyAzRDMuNyotLisBCgoKDg0OGxAQGzIkHyAsLCwsLCwwLCwsLCwsLDcsLCwsLCw1LCwsLCwsLCwsLCwsLCwsLCwsLCwsLCwrLCwsLP/AABEIAPQAzwMBIgACEQEDEQH/xAAbAAEAAgMBAQAAAAAAAAAAAAAABQYCBAcDAf/EAEwQAAEDAgIDCQoNAwMDBQAAAAEAAgMEERIhBQYxExUWIkFRVJTRFDI0U3SSk7TS0zM1UmFxc4GRoaOys8MjQ3IHQkRiscQkg6Lh8P/EABkBAQEBAQEBAAAAAAAAAAAAAAACAQMEBf/EACYRAQACAQMEAwACAwAAAAAAAAABAhEDFFESEzEyBCFBInEjYYH/2gAMAwEAAhEDEQA/AO4oiICIiAiIgIiICIiAiIgKM07pplK1jnMkeZJNzayMNxXwOee+LQBhY7lUmqpr7/w/KneqTom04rMs+Gbei1n5PvE4Zt6LWfk+8UIvjnAC5IA5zkFOXk3Nk5wzb0Ws/J94nDNvRaz8n3igw4XIuLjaOUX2XX1Mm5sm+Gbei1n5PvE4Zt6LWfk+8UIiZNzZN8M29FrPyfeJwzb0Ws/J94oREybmyb4Zt6LWfk+8Thm3otZ+T7xQiJk3Nlt0Hp1lSZGtjljdHhu2UMvZ97EYHOH+0qWVR1K+Hqv8IP5VblT10t1ViRERFCIiAiIgIiICIiAiIgKqa+/8Pyp3qk6taqH+ok7GNpHvc1jBVG7nEBovSzgXJy22RGp6z/SLWnpindJC+NnfOtY5ZcYG+eXIsBpul6RT+kZ2pv3SdIp/SM7VD5+JR81DUske9hklxZZuY1x/pOaL2wizXFp2X5c15SaKqScWOXFhlPwzgMYMe48W9rWEuWzPO+Sld+6TpFP6Rnam/dJ0in9IztRubcIqCgqnSHdN0ETntLrSkZB7ycJDy4AhzNmHvdgsFtyQ1LYYQA58jWua8YwCSYnNa4uJ41nYSTt5cytrfuk6RT+kZ2pv3SdIp/SM7UMzwhZKCt49i+xDbkyEkgOZdrLPAF2h/wAgjZide4zdoyqwXLpi/DG0ASHYC8uBGMBx+CBOME27453l9+6XpFP6Rnam/dJ0in9IztRubcNmhDxGwSW3QMbisS4YrDFxjmc75r2Whv3SdIp/SM7U37pOkU/pGdqIxKyalfD1X+EH8qtypmoNVHJLVOjex7cMAxMcHC/9TK45cx96uauH0NL0gRER0EREBERAREQEREBERAXnO9rWlzu9aCTkScuYDM/YvREHNa7Sxr3vY9r4qZliKV7XxyPBJwyzXAOElrsLBllcknJsjq3rC5k3cU2OZlw1lQGOc5hLQRFUOAtexaRJfMEYrHjO+af+MJfJab9yoW/qHtrPKW+qwK59XSYjoytOAcwTAOYLJFDmxwDmC1dKVbIInTOZI8NF8ETDJI7mDWNFyT/+sFuIg5hNKa5xmnxtwOsynGOPud1gcWYa4zWLTjtkDZuRJdYNT9YnyuNNMyR7m4g2rbC9sUmAlrmvdhDGyggg2OE2uLd6Iybwmr8o/giVh1D8DH19V63Krnw6WiOmE/gHMEwDmCyRQ5vgAX1EQEREBEVK12aXVULMczW7hK7DHLJGCRJGATuZF8idvOibW6YyuqLmXcI8bV9ZqPbTuEeNq+s1HtrMuO5rw6ai5l3CPG1fWaj207hHjavrNR7aZNzXh01FzLuEeNq+s1Htp3CPG1fWaj20ybmvDpqLmXcI8bV9ZqPbTuEeNq+s1Htpk3NeHTVhNHiaW3cLgjE02cL8oPOua9wjxtX1mo9tO4R42r6zUe2mTc14Z1VHLSzONXI+TGGsZWSEYXNYXFsbwABHIMT/AJnbRytbv6q6LnkmNU2SaGjc4P3O4BqHBjWh+Ei7IsLW/O+18hm6Km0Wx7S176lzTta+onc0/SC+xzXyoorNcRLV3wn/AJNRzf5rev6wrdxjGHUUWjoF5dTQOcSXGGMknMklguSeUreR2EREHPZvCavyj+CJWHUPwMfX1Xrcqr03hNX5R/BErDqH4GPr6r1uVXbxDpb1hYURFDmIiICIiAqZrf4ZD5PN+5ErmqZrf4ZD5PN+5Esly1vSUc4gC5yAzJVe0XrKZW95je6XCxkZA4j43SRufjIscLHtP/U1T80TXNLHAFrgWlp2EEWIP2LUrtFRSuY94zYb3GVwGvaGkjOwxuOXKpeGMfqOfrKCwvZG8A5Me+2Ev3ES4SAcQ4hOfOCvdmnRhc7c3uazFjeMDWggOcBZzuYNz2XcPntsQ6Fga57sAOM7DsAwNZhaNgGFoH/0s5NE07jcxMORGznvfLn4zs9vGKNzVGv1i4zQIyGk2c42NiJ4o7AXFwRJe/0ZHYvXhCOKBDKXva17W3YLscx72vJJsMo3i229lvN0TACCI23BxXNybktcTc7TiYw/S0FfYdGQs72NotstycUtsOYYS4W2C5QzV4VOmGM3I4XlsoDg/INaDhtiLiACcYsOWxWpNp9xDNzidxy1wL8NnRODziHGyJwbDsxA2OxSkmj4nYbsacAwt+YZcX5xxW5HLIL5Fo2Fpu2NoJN725sVrcw4z8tnGPOjMwjIdZmHA17HtkcG8XIjE5rCxt7/AO4Py/wdzLKPWRjiAGPJLmjItIwuje/HivawbG/Zfk2qQZouAWIjZduCxtmNzBDM/wDpDnW+kr5T6KgYQWRtBFrHms1zRa/M1zwOYGyNzVhonSjZwSGvbYNPGtmHi4NxcX23HItup7x3+Lv+ywpKOOMERtDQbbPmFgPoA2DkWdT3jv8AF3/ZEz5+l31e8Fp/qIv2wpBR+r3gtP8AURfthSCt9QREQc9m8Jq/KP4IlYdQ/Ax9fVetyqvTeE1flH8ESsOofgY+vqvW5VdvEOlvWFhREUOYiIgIiICgNYNX31EsczJhG5jHss6PGCHuab982xGH8VPojJiJjEqhwSqOlRdXPvE4JVHSourn3it6LMI7VOFQ4JVHSourn3icEqjpUXVz7xW9EwdqnCocEqjpUXVz7xa+kNASQxullrYWRt2uMB5cgAN0uSTYADMkgK7qna+aHLgK3d5wYSzBB/TMILpGtc/CWk4y0kYr3AJta5vuIbGlThXNFmZ8u5zSsgbI60L3w3Dr7GSWk/pyE3IaSbggXxXCsvBKo6VF1c+8UJpCm3XBASWtllZG4gNJwuOYAeC37wr7oagMELYTLNNgFhLMWmQjkDnNAxW2XIvz3W2rEKvoUifCu8EqjpUXVz7xOCVR0qLq594reinCO1ThUOCVR0qLq594vkmqFQQR3VHYgj4A8v8A7iuCJg7VOGvQU25RRxA3EbGsvz4WgXt9i2ERa6CIiDns3hNX5R/BErDqH4GPr6r1uVV6bwmr8o/giVh1D8DH19V63Krt4h0t6wsKIihzEREBFFawaZ7mYx25ukMkgjDWkDPA51yXZWswqJ4YSdEk9JH2omb1jzK1oqpwwk6JJ6SPtThhJ0ST0kfamWd2nK1oqpwwk6JJ6SPtThhJ0ST0kfamTu05WtFVOGEnRJPSR9qcMJOiSekj7Uyd2nK1qo696XaG9xbnMZZcBY4NG5uDJGufZ5O0AElu2wvZZ8MJOiSekj7Vp6U08KiMwzUUjmHP4WMEEbHNcDdrgcwRmEzBGrTlG1s4jMcxBLIpmSOta4Y08Y5kDIZ7VfdE6QFRE2drJWNeLhsrcD7chLdov865po7dBIHVMMk8cbgYmY4mhxGYknANnvB2AANuMVr2w2zhhJ0ST0kfattaJVfWpM/UrWiqnDCToknpI+1OGEnRJPSR9qzKe7Tla0VU4YSdEk9JH2pwwk6JJ6SPtTJ3acrWiqnDCToknpI+1OGEnRJPSR9qZO7Tla1q6TrRDE6ZzZHNYLlsbS99uUhozP2KvcMJOiSekj7U4YSdEk9JH2pk7tOUDS1QmfNUMDtzml3RhdkS3co2h30EtKl9RdLsA7hLJt3a+eRxw/02skqJHMcX7BiBFhtOeWRVc0m6UvL6WB0IkdeVhfG5gJzdLE29myHO4PFJNyL3xTuidNinj3OKjlAvic4yxl73Ha97r3c45Z/MBsACqbRhdtbTmIjK8Iqpwwk6JJ6SPtThhJ0ST0kfapyju05WtFVOGEnRJPSR9qnNB6TFTC2cNcy5e3A4gkGORzDmMjm0o2L1t4lDa+d7S+Vf+PMoRTevne0vlX/jzKEUy8nyfb/giIsecREQEREHnUTsY0ve5rWDa5xsB9q+UtSyRuONzXtuRdpuLjaPmI5lr6UpnvDCzCXxyNkDXGzXYQRYmxttuDbaAoKt0XUPlc7A0GZsxs17g2NwbCyORzwONJxXHYOYHK5KiIla7LF7gNpA5M1W26CnLnY3ktdIC44yMbe6GvsQACLRgttc7bbFhHoOfGXODC3HG8DGbYmvfdwyv3rxtJPFtlkjemOVnY4EBwzBAII2EHYQvqq79DzMiLiSZAOPhc9xc0RMGAWubFzXbBfjE7Sveno5JKVzQ0sxTucIy4jiCS4HHaciB3pba2WWRRnT/tYV8Dhci4uLEjlF9mX2H7lV49GVDi+Ik2bFGcnPDTM5rWvDHvBxNDGXzuCZTflWLtAVF8XEzEeINceO1hmsw4gRYbpEea7CAALI3pjlbLL4qw7V2UtdidikLXAPMjr37mYxhJFtkrXO2bc9qszdgvtsiZjD6iIjBERAREQFZNRfA2/W1PrUirasmovgbfran1qRbD0/G8y1dfzaOndZ2FtUCSATYbhMLkC+VyB9qre+MXO7zH9i6ai2Yd9TRi85lzLfGLnd5j+xN8Yud3mP7F01Ew57avLmW+MXO7zH9ib4xc7vMf2LpqjdYNKOp4jIyGaeS4a2KJpcSTyuIBwtG0mx+YE2BYNtXlQjpOK4GJ1zewwPubbbC2fIst8Yud3mP7FhgNT/AOpkkkNRc4ZmgxugLXEFkTHZsAIIIcDitxrjJWzUzWGSqj/qRyhwa1zZ9yeyGZjhk9mMcU2Iu37iRs2aYVPxIj9VbfGLnd5j+xN8Yud3mP7F01FmE7avLmW+MXO7zH9ib4xc7vMf2LpqJg21eXMt8Yud3mP7E3xi53eY/sXTUTBtq8uZb4xc7vMf2JvjFzu8x/YumomDbV5cy3xi53eY/sWJ0pCCAXG5vYFj7m22wtmr/p3SLoIjIyGWd+QbFECSSec/7WjaT+BNgeftaak90yveajE4NeA6MwOY8tLIWnOOzmkG+brZ3GS2KZVX4kW/We+MXO7zH9ib4xc7vMf2KzamawS1DcMscuTQ5lVubmRTMOxwuOK/ZcbDe45Q2zrMM21eXMt8Yud3mP7E3xi53eY/sXTUTDNtXlzLfGLnd5j+xN8Yud3mP7F01EwbavLmW+MXO7zH9it2ooPcbLgi8k5FwQbOqZCDY55gg/ap9EiHTT0op4ERFrqIiICIo3WDRRqIjG2aaB4Ic2WF7mkEcjg0jE07CL/QQbEBR9Hd6766o9YkVw1K+L6PyWD9pqpOM0x7lkjk7pBOCJhMhnLnEl8L3ZvBJJcXEYL3dYZq2amauvpWXkklLy0NEG6yPhhY3vWRh5zOy7rD5gArt4h0vjELIiIocxERAREQEREBc20b/c8qqvW5V0lc20b/AHPKqr1uVXTy6aXlbtSfi+k8ni/QFNqE1J+L6TyeL9AU2ocxERAREQEREFZ19YHQwtPemoYCOcYHmx+0BVbeuH5A/FWrXn4ODylv7cigSVMvH8iZi31w0964fkD8U3rh+QPxUFPpuoZBHU3jeZonv3G1gwiIyDjDMhuHA64zLh3uxbD9YXxg7pFcl8jWFhJuWVLYgHNDSQOOzMXJschkDjli/KV3rh+QPxTeuH5A/Fa+jNLGZxG5loawOc5xsQ4vezCGkAkf03G5tkRlttqRay8XE6ItJyawu4xe5oMcZuBm7jAEXbxci5GfzSR0TBcHc23F7HO4vtt+C+71w/IH4qKl1jcHAbmABIQ67jiMYjldjaMIBP8ATysSDe177B1ldhLtwdia17y0uLeIxrHEtL2AkkPtawFxttmjf5pXeuH5A/FN64fkD8V4SaUcInSGP+o2TczG1xcL4gLghuIixvk0nbkVH1esrtyfJHG3Jrmhxf8A3RTmYDDbNlsr3vfk5UZHVKX3rh+QPxTeuH5A/FRJ1jdFlOwXxuaHMdkWxlu6udcC2FpLzzhpWTtZtp3JxAjc8WcbktjEmAktwg2I/wB1wdotmjf5pTeuH5A/FN64fkD8Vq0WmS+YwuiLbFzS8Yi3GwAuFy0NIzNiDfLYFLImZtH6mP8AT5ga2qYO9bVWAubAGmhJAvszJP2q1qrah7KvyoeqwK0q30aesf0Lm2jf7nlVV63Kukrm2jf7nlVV63Krp5dtLyt2pPxfSeTxfoCm1Cak/F9J5PF+gKbUOYiIgIiICIiCta8/BweUt/bkUCrhp7RAqWNYXvjLZBIHsDSbgEWs4EWsTyKH4Gu6XUeZD7CyYefW0rXnMK63R0AL3CKIF4IeQxt3A7Q7LMHlus3UURGExxltiMJaLWcQXC3zkAn5wFP8DXdLqPMh9hOBrul1HmQ+wsw5di6Dhp2MyY1rRYNs0AZC9hlyC5+8rXGi4RhwsaxrX7pgYGtaXgWDnADMjkVk4Gu6XUeZD7CcDXdLqPMh9hMHYurzNHwgkiKIEuxkhozcL2cfnzOfzlItHwtGFsUTW5jCGgCzrYhb57D7grDwNd0uo8yH2E4Gu6XUeZD7CYOxdBS0sbmljmMc1xuWkAgnnI5TkPuXnvfDe+5RXwbnfA2+C1sGzvbZWVh4Gu6XUeZD7CcDXdLqPMh9hMHYugHUcRveOM4rk3aMy5uEk8922H0ZLF2joC4vMURedrixtzxcO23ycvoXhpWF7ZDHS1E0+5utK8iFrMu+ijdgs6T/AOLSLE3yE3ojQTKmPdIq2osDhcxzIQ9jhtY9uDiuGX3g5ggp0ybfURzaWMPMoYwSEWMgaMRGWRdtOwfcF7KY4Gu6XUeZD7CcDXdLqPMh9hMM292Woeyr8qHqsCtKitX9CilbI0SPkMkm6Oc8NBvgYywDABazG/ipVU9lYxWIFzbRv9zyqq9blXSVzbRv9zyqq9blV08u2l5W7Un4vpPJ4v0BTahNSfi+k8ni/QFNqHMREQEREBERAREQEREBERAREQFraRoxNG6IukYHixdG7C+x22cM2/SM1srW0jVOijdI2OSUtF9yiw43c4aHEAn5roOfUtI2GSemYTuUMrY4wbcVu4ROw5Wyu533qY1H0S1164vl3YyTxEB1o3Mjne1jXMtY4QBYnMZ55lQtDWbu+epDXMZNNja1xaXANhjjIdhJAOJjsr3HLYqY1F0qQ59DuMxLJZpHTgsMLRLK57Gkh2IPLXN4uG/LszV28Ot/WF0REUOQiIgLm2jf7nlVV63Krzp3Snc0Jn3GaZre+ZCGl4byus4tuBy2z+ZUPRDrsx2sJJZpQLtdxZZ3vZm0lp4rm7CVdPLppeVx1J+L6TyeL9AU2ql/p9pYvgZS7hM3uaJkT53bmYS9oALGOa4lx5Tlly2OStqhzEREBERAREQEREBERAREQaemK7cIJqjDi3KJ8mG9r4Gl1r8l7KtcLarosHWXe6Uzrl8X1nks/wC05VQLJlw1tSaYwkuFtV0WDrLvdJwtquiwdZd7pRqLMuG4ujtMd0SyGaGGKne8jdSycuEgtbHhMVmygWAfnltDrNtMaL03LTxiGGip2xtvl3S8kkm7nOcYrucTclxuSTdeCJ1Sbi6S4W1XRYOsu90nC2q6LB1l3ulDirjy4wzeY+Xvxe7fpyP3L2umTv3SXC2q6LB1l3uk4W1XRYOsu90oqOZri4NIJaQ1w5iWhwH3OaftWd0ybi6S4W1XRYOsu90qtXU87pCYoo4YJCXSwR1DhcnMmJ+5XgLj32HbckYXEuMvdE6pI+ReG5R6xzxMbFHRUzI2DC1jahwAA5ANyXtwtquiwdZd7pRqJk3F0lwtquiwdZd7pYTa5VDBidSw4QRfDUOJsSBkDEL/AHrQWppf4F/2fqCZbXXvMunIiKntEREBERAREQEREEPrl8X1nks/7TlVArdrXC59FVRsaXPdTTNa1uZJMbgAByklU0Pd4mr6vN7KyXm+RWZxiHoi88bvE1fV5vZTG7xNX1eb2VOHm6LcPRF543eJq+rzeymN3iavq83spg6LcIabV8m7mvtKZ5JQS55YA8PsNzvhuMQ5OQrTg1Xfhc1zoxcSYMIvgc+GNgcLNaLgscbgDvvtVlxu8TV9Xm9lMbvE1fV5vZW/asanCtSarvdic0wxF0hfucYdgGGOPcrbO9miY/YMiRyr5NqxKcQD47GNzMWxxxwYDezbnj8bvuXYCM7Njd4mr6vN7KY3eJq+rzeyn2f5OERRaD3OoMowCPPCG2BDSwNEdgO9FrjjEZDIbVNrzxu8TV9Xm9lMbvE1fV5vZWMmt5/Hoi88bvE1fV5vZTG7xNX1eb2Uwzotw9FqaX+Bf9n6gvfG7xNX1eb2V4V7JHxljYKouNgLwSgd8OUtsEbWlsx9OnIiK30R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AutoShape 8" descr="data:image/jpeg;base64,/9j/4AAQSkZJRgABAQAAAQABAAD/2wCEAAkGBxETEhUQEhQRFRAVFBcVGRETGRsYFRgYFhUcHBYWFxUaKCggGBslGxoTITEiJSkrNS4uFyAzRDMuNyotLisBCgoKDg0OGxAQGzIkHyAsLCwsLCwwLCwsLCwsLDcsLCwsLCw1LCwsLCwsLCwsLCwsLCwsLCwsLCwsLCwrLCwsLP/AABEIAPQAzwMBIgACEQEDEQH/xAAbAAEAAgMBAQAAAAAAAAAAAAAABQYCBAcDAf/EAEwQAAEDAgIDCQoNAwMDBQAAAAEAAgMEERIhBQYxExUWIkFRVJTRFDI0U3SSk7TS0zM1UmFxc4GRoaOys8MjQ3IHQkRiscQkg6Lh8P/EABkBAQEBAQEBAAAAAAAAAAAAAAACAQMEBf/EACYRAQACAQMEAwACAwAAAAAAAAABAhEDFFESEzEyBCFBInEjYYH/2gAMAwEAAhEDEQA/AO4oiICIiAiIgIiICIiAiIgKM07pplK1jnMkeZJNzayMNxXwOee+LQBhY7lUmqpr7/w/KneqTom04rMs+Gbei1n5PvE4Zt6LWfk+8UIvjnAC5IA5zkFOXk3Nk5wzb0Ws/J94nDNvRaz8n3igw4XIuLjaOUX2XX1Mm5sm+Gbei1n5PvE4Zt6LWfk+8UIiZNzZN8M29FrPyfeJwzb0Ws/J94oREybmyb4Zt6LWfk+8Thm3otZ+T7xQiJk3Nlt0Hp1lSZGtjljdHhu2UMvZ97EYHOH+0qWVR1K+Hqv8IP5VblT10t1ViRERFCIiAiIgIiICIiAiIgKqa+/8Pyp3qk6taqH+ok7GNpHvc1jBVG7nEBovSzgXJy22RGp6z/SLWnpindJC+NnfOtY5ZcYG+eXIsBpul6RT+kZ2pv3SdIp/SM7VD5+JR81DUske9hklxZZuY1x/pOaL2wizXFp2X5c15SaKqScWOXFhlPwzgMYMe48W9rWEuWzPO+Sld+6TpFP6Rnam/dJ0in9IztRubcIqCgqnSHdN0ETntLrSkZB7ycJDy4AhzNmHvdgsFtyQ1LYYQA58jWua8YwCSYnNa4uJ41nYSTt5cytrfuk6RT+kZ2pv3SdIp/SM7UMzwhZKCt49i+xDbkyEkgOZdrLPAF2h/wAgjZide4zdoyqwXLpi/DG0ASHYC8uBGMBx+CBOME27453l9+6XpFP6Rnam/dJ0in9IztRubcNmhDxGwSW3QMbisS4YrDFxjmc75r2Whv3SdIp/SM7U37pOkU/pGdqIxKyalfD1X+EH8qtypmoNVHJLVOjex7cMAxMcHC/9TK45cx96uauH0NL0gRER0EREBERAREQEREBERAXnO9rWlzu9aCTkScuYDM/YvREHNa7Sxr3vY9r4qZliKV7XxyPBJwyzXAOElrsLBllcknJsjq3rC5k3cU2OZlw1lQGOc5hLQRFUOAtexaRJfMEYrHjO+af+MJfJab9yoW/qHtrPKW+qwK59XSYjoytOAcwTAOYLJFDmxwDmC1dKVbIInTOZI8NF8ETDJI7mDWNFyT/+sFuIg5hNKa5xmnxtwOsynGOPud1gcWYa4zWLTjtkDZuRJdYNT9YnyuNNMyR7m4g2rbC9sUmAlrmvdhDGyggg2OE2uLd6Iybwmr8o/giVh1D8DH19V63Krnw6WiOmE/gHMEwDmCyRQ5vgAX1EQEREBEVK12aXVULMczW7hK7DHLJGCRJGATuZF8idvOibW6YyuqLmXcI8bV9ZqPbTuEeNq+s1HtrMuO5rw6ai5l3CPG1fWaj207hHjavrNR7aZNzXh01FzLuEeNq+s1Htp3CPG1fWaj20ybmvDpqLmXcI8bV9ZqPbTuEeNq+s1Htpk3NeHTVhNHiaW3cLgjE02cL8oPOua9wjxtX1mo9tO4R42r6zUe2mTc14Z1VHLSzONXI+TGGsZWSEYXNYXFsbwABHIMT/AJnbRytbv6q6LnkmNU2SaGjc4P3O4BqHBjWh+Ei7IsLW/O+18hm6Km0Wx7S176lzTta+onc0/SC+xzXyoorNcRLV3wn/AJNRzf5rev6wrdxjGHUUWjoF5dTQOcSXGGMknMklguSeUreR2EREHPZvCavyj+CJWHUPwMfX1Xrcqr03hNX5R/BErDqH4GPr6r1uVXbxDpb1hYURFDmIiICIiAqZrf4ZD5PN+5ErmqZrf4ZD5PN+5Esly1vSUc4gC5yAzJVe0XrKZW95je6XCxkZA4j43SRufjIscLHtP/U1T80TXNLHAFrgWlp2EEWIP2LUrtFRSuY94zYb3GVwGvaGkjOwxuOXKpeGMfqOfrKCwvZG8A5Me+2Ev3ES4SAcQ4hOfOCvdmnRhc7c3uazFjeMDWggOcBZzuYNz2XcPntsQ6Fga57sAOM7DsAwNZhaNgGFoH/0s5NE07jcxMORGznvfLn4zs9vGKNzVGv1i4zQIyGk2c42NiJ4o7AXFwRJe/0ZHYvXhCOKBDKXva17W3YLscx72vJJsMo3i229lvN0TACCI23BxXNybktcTc7TiYw/S0FfYdGQs72NotstycUtsOYYS4W2C5QzV4VOmGM3I4XlsoDg/INaDhtiLiACcYsOWxWpNp9xDNzidxy1wL8NnRODziHGyJwbDsxA2OxSkmj4nYbsacAwt+YZcX5xxW5HLIL5Fo2Fpu2NoJN725sVrcw4z8tnGPOjMwjIdZmHA17HtkcG8XIjE5rCxt7/AO4Py/wdzLKPWRjiAGPJLmjItIwuje/HivawbG/Zfk2qQZouAWIjZduCxtmNzBDM/wDpDnW+kr5T6KgYQWRtBFrHms1zRa/M1zwOYGyNzVhonSjZwSGvbYNPGtmHi4NxcX23HItup7x3+Lv+ywpKOOMERtDQbbPmFgPoA2DkWdT3jv8AF3/ZEz5+l31e8Fp/qIv2wpBR+r3gtP8AURfthSCt9QREQc9m8Jq/KP4IlYdQ/Ax9fVetyqvTeE1flH8ESsOofgY+vqvW5VdvEOlvWFhREUOYiIgIiICgNYNX31EsczJhG5jHss6PGCHuab982xGH8VPojJiJjEqhwSqOlRdXPvE4JVHSourn3it6LMI7VOFQ4JVHSourn3icEqjpUXVz7xW9EwdqnCocEqjpUXVz7xa+kNASQxullrYWRt2uMB5cgAN0uSTYADMkgK7qna+aHLgK3d5wYSzBB/TMILpGtc/CWk4y0kYr3AJta5vuIbGlThXNFmZ8u5zSsgbI60L3w3Dr7GSWk/pyE3IaSbggXxXCsvBKo6VF1c+8UJpCm3XBASWtllZG4gNJwuOYAeC37wr7oagMELYTLNNgFhLMWmQjkDnNAxW2XIvz3W2rEKvoUifCu8EqjpUXVz7xOCVR0qLq594reinCO1ThUOCVR0qLq594vkmqFQQR3VHYgj4A8v8A7iuCJg7VOGvQU25RRxA3EbGsvz4WgXt9i2ERa6CIiDns3hNX5R/BErDqH4GPr6r1uVV6bwmr8o/giVh1D8DH19V63Krt4h0t6wsKIihzEREBFFawaZ7mYx25ukMkgjDWkDPA51yXZWswqJ4YSdEk9JH2omb1jzK1oqpwwk6JJ6SPtThhJ0ST0kfamWd2nK1oqpwwk6JJ6SPtThhJ0ST0kfamTu05WtFVOGEnRJPSR9qcMJOiSekj7Uyd2nK1qo696XaG9xbnMZZcBY4NG5uDJGufZ5O0AElu2wvZZ8MJOiSekj7Vp6U08KiMwzUUjmHP4WMEEbHNcDdrgcwRmEzBGrTlG1s4jMcxBLIpmSOta4Y08Y5kDIZ7VfdE6QFRE2drJWNeLhsrcD7chLdov865po7dBIHVMMk8cbgYmY4mhxGYknANnvB2AANuMVr2w2zhhJ0ST0kfattaJVfWpM/UrWiqnDCToknpI+1OGEnRJPSR9qzKe7Tla0VU4YSdEk9JH2pwwk6JJ6SPtTJ3acrWiqnDCToknpI+1OGEnRJPSR9qZO7Tla1q6TrRDE6ZzZHNYLlsbS99uUhozP2KvcMJOiSekj7U4YSdEk9JH2pk7tOUDS1QmfNUMDtzml3RhdkS3co2h30EtKl9RdLsA7hLJt3a+eRxw/02skqJHMcX7BiBFhtOeWRVc0m6UvL6WB0IkdeVhfG5gJzdLE29myHO4PFJNyL3xTuidNinj3OKjlAvic4yxl73Ha97r3c45Z/MBsACqbRhdtbTmIjK8Iqpwwk6JJ6SPtThhJ0ST0kfapyju05WtFVOGEnRJPSR9qnNB6TFTC2cNcy5e3A4gkGORzDmMjm0o2L1t4lDa+d7S+Vf+PMoRTevne0vlX/jzKEUy8nyfb/giIsecREQEREHnUTsY0ve5rWDa5xsB9q+UtSyRuONzXtuRdpuLjaPmI5lr6UpnvDCzCXxyNkDXGzXYQRYmxttuDbaAoKt0XUPlc7A0GZsxs17g2NwbCyORzwONJxXHYOYHK5KiIla7LF7gNpA5M1W26CnLnY3ktdIC44yMbe6GvsQACLRgttc7bbFhHoOfGXODC3HG8DGbYmvfdwyv3rxtJPFtlkjemOVnY4EBwzBAII2EHYQvqq79DzMiLiSZAOPhc9xc0RMGAWubFzXbBfjE7Sveno5JKVzQ0sxTucIy4jiCS4HHaciB3pba2WWRRnT/tYV8Dhci4uLEjlF9mX2H7lV49GVDi+Ik2bFGcnPDTM5rWvDHvBxNDGXzuCZTflWLtAVF8XEzEeINceO1hmsw4gRYbpEea7CAALI3pjlbLL4qw7V2UtdidikLXAPMjr37mYxhJFtkrXO2bc9qszdgvtsiZjD6iIjBERAREQFZNRfA2/W1PrUirasmovgbfran1qRbD0/G8y1dfzaOndZ2FtUCSATYbhMLkC+VyB9qre+MXO7zH9i6ai2Yd9TRi85lzLfGLnd5j+xN8Yud3mP7F01Ew57avLmW+MXO7zH9ib4xc7vMf2LpqjdYNKOp4jIyGaeS4a2KJpcSTyuIBwtG0mx+YE2BYNtXlQjpOK4GJ1zewwPubbbC2fIst8Yud3mP7FhgNT/AOpkkkNRc4ZmgxugLXEFkTHZsAIIIcDitxrjJWzUzWGSqj/qRyhwa1zZ9yeyGZjhk9mMcU2Iu37iRs2aYVPxIj9VbfGLnd5j+xN8Yud3mP7F01FmE7avLmW+MXO7zH9ib4xc7vMf2LpqJg21eXMt8Yud3mP7E3xi53eY/sXTUTBtq8uZb4xc7vMf2JvjFzu8x/YumomDbV5cy3xi53eY/sWJ0pCCAXG5vYFj7m22wtmr/p3SLoIjIyGWd+QbFECSSec/7WjaT+BNgeftaak90yveajE4NeA6MwOY8tLIWnOOzmkG+brZ3GS2KZVX4kW/We+MXO7zH9ib4xc7vMf2KzamawS1DcMscuTQ5lVubmRTMOxwuOK/ZcbDe45Q2zrMM21eXMt8Yud3mP7E3xi53eY/sXTUTDNtXlzLfGLnd5j+xN8Yud3mP7F01EwbavLmW+MXO7zH9it2ooPcbLgi8k5FwQbOqZCDY55gg/ap9EiHTT0op4ERFrqIiICIo3WDRRqIjG2aaB4Ic2WF7mkEcjg0jE07CL/QQbEBR9Hd6766o9YkVw1K+L6PyWD9pqpOM0x7lkjk7pBOCJhMhnLnEl8L3ZvBJJcXEYL3dYZq2amauvpWXkklLy0NEG6yPhhY3vWRh5zOy7rD5gArt4h0vjELIiIocxERAREQEREBc20b/c8qqvW5V0lc20b/AHPKqr1uVXTy6aXlbtSfi+k8ni/QFNqE1J+L6TyeL9AU2ocxERAREQEREFZ19YHQwtPemoYCOcYHmx+0BVbeuH5A/FWrXn4ODylv7cigSVMvH8iZi31w0964fkD8U3rh+QPxUFPpuoZBHU3jeZonv3G1gwiIyDjDMhuHA64zLh3uxbD9YXxg7pFcl8jWFhJuWVLYgHNDSQOOzMXJschkDjli/KV3rh+QPxTeuH5A/Fa+jNLGZxG5loawOc5xsQ4vezCGkAkf03G5tkRlttqRay8XE6ItJyawu4xe5oMcZuBm7jAEXbxci5GfzSR0TBcHc23F7HO4vtt+C+71w/IH4qKl1jcHAbmABIQ67jiMYjldjaMIBP8ATysSDe177B1ldhLtwdia17y0uLeIxrHEtL2AkkPtawFxttmjf5pXeuH5A/FN64fkD8V4SaUcInSGP+o2TczG1xcL4gLghuIixvk0nbkVH1esrtyfJHG3Jrmhxf8A3RTmYDDbNlsr3vfk5UZHVKX3rh+QPxTeuH5A/FRJ1jdFlOwXxuaHMdkWxlu6udcC2FpLzzhpWTtZtp3JxAjc8WcbktjEmAktwg2I/wB1wdotmjf5pTeuH5A/FN64fkD8Vq0WmS+YwuiLbFzS8Yi3GwAuFy0NIzNiDfLYFLImZtH6mP8AT5ga2qYO9bVWAubAGmhJAvszJP2q1qrah7KvyoeqwK0q30aesf0Lm2jf7nlVV63Kukrm2jf7nlVV63Krp5dtLyt2pPxfSeTxfoCm1Cak/F9J5PF+gKbUOYiIgIiICIiCta8/BweUt/bkUCrhp7RAqWNYXvjLZBIHsDSbgEWs4EWsTyKH4Gu6XUeZD7CyYefW0rXnMK63R0AL3CKIF4IeQxt3A7Q7LMHlus3UURGExxltiMJaLWcQXC3zkAn5wFP8DXdLqPMh9hOBrul1HmQ+wsw5di6Dhp2MyY1rRYNs0AZC9hlyC5+8rXGi4RhwsaxrX7pgYGtaXgWDnADMjkVk4Gu6XUeZD7CcDXdLqPMh9hMHYurzNHwgkiKIEuxkhozcL2cfnzOfzlItHwtGFsUTW5jCGgCzrYhb57D7grDwNd0uo8yH2E4Gu6XUeZD7CYOxdBS0sbmljmMc1xuWkAgnnI5TkPuXnvfDe+5RXwbnfA2+C1sGzvbZWVh4Gu6XUeZD7CcDXdLqPMh9hMHYugHUcRveOM4rk3aMy5uEk8922H0ZLF2joC4vMURedrixtzxcO23ycvoXhpWF7ZDHS1E0+5utK8iFrMu+ijdgs6T/AOLSLE3yE3ojQTKmPdIq2osDhcxzIQ9jhtY9uDiuGX3g5ggp0ybfURzaWMPMoYwSEWMgaMRGWRdtOwfcF7KY4Gu6XUeZD7CcDXdLqPMh9hMM292Woeyr8qHqsCtKitX9CilbI0SPkMkm6Oc8NBvgYywDABazG/ipVU9lYxWIFzbRv9zyqq9blXSVzbRv9zyqq9blV08u2l5W7Un4vpPJ4v0BTahNSfi+k8ni/QFNqHMREQEREBERAREQEREBERAREQFraRoxNG6IukYHixdG7C+x22cM2/SM1srW0jVOijdI2OSUtF9yiw43c4aHEAn5roOfUtI2GSemYTuUMrY4wbcVu4ROw5Wyu533qY1H0S1164vl3YyTxEB1o3Mjne1jXMtY4QBYnMZ55lQtDWbu+epDXMZNNja1xaXANhjjIdhJAOJjsr3HLYqY1F0qQ59DuMxLJZpHTgsMLRLK57Gkh2IPLXN4uG/LszV28Ot/WF0REUOQiIgLm2jf7nlVV63Krzp3Snc0Jn3GaZre+ZCGl4byus4tuBy2z+ZUPRDrsx2sJJZpQLtdxZZ3vZm0lp4rm7CVdPLppeVx1J+L6TyeL9AU2ql/p9pYvgZS7hM3uaJkT53bmYS9oALGOa4lx5Tlly2OStqhzEREBERAREQEREBERAREQaemK7cIJqjDi3KJ8mG9r4Gl1r8l7KtcLarosHWXe6Uzrl8X1nks/wC05VQLJlw1tSaYwkuFtV0WDrLvdJwtquiwdZd7pRqLMuG4ujtMd0SyGaGGKne8jdSycuEgtbHhMVmygWAfnltDrNtMaL03LTxiGGip2xtvl3S8kkm7nOcYrucTclxuSTdeCJ1Sbi6S4W1XRYOsu90nC2q6LB1l3ulDirjy4wzeY+Xvxe7fpyP3L2umTv3SXC2q6LB1l3uk4W1XRYOsu90oqOZri4NIJaQ1w5iWhwH3OaftWd0ybi6S4W1XRYOsu90qtXU87pCYoo4YJCXSwR1DhcnMmJ+5XgLj32HbckYXEuMvdE6pI+ReG5R6xzxMbFHRUzI2DC1jahwAA5ANyXtwtquiwdZd7pRqJk3F0lwtquiwdZd7pYTa5VDBidSw4QRfDUOJsSBkDEL/AHrQWppf4F/2fqCZbXXvMunIiKntEREBERAREQEREEPrl8X1nks/7TlVArdrXC59FVRsaXPdTTNa1uZJMbgAByklU0Pd4mr6vN7KyXm+RWZxiHoi88bvE1fV5vZTG7xNX1eb2VOHm6LcPRF543eJq+rzeymN3iavq83spg6LcIabV8m7mvtKZ5JQS55YA8PsNzvhuMQ5OQrTg1Xfhc1zoxcSYMIvgc+GNgcLNaLgscbgDvvtVlxu8TV9Xm9lMbvE1fV5vZW/asanCtSarvdic0wxF0hfucYdgGGOPcrbO9miY/YMiRyr5NqxKcQD47GNzMWxxxwYDezbnj8bvuXYCM7Njd4mr6vN7KY3eJq+rzeyn2f5OERRaD3OoMowCPPCG2BDSwNEdgO9FrjjEZDIbVNrzxu8TV9Xm9lMbvE1fV5vZWMmt5/Hoi88bvE1fV5vZTG7xNX1eb2Uwzotw9FqaX+Bf9n6gvfG7xNX1eb2V4V7JHxljYKouNgLwSgd8OUtsEbWlsx9OnIiK30R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AutoShape 10" descr="data:image/jpeg;base64,/9j/4AAQSkZJRgABAQAAAQABAAD/2wCEAAkGBxETEhUQEhQRFRAVFBcVGRETGRsYFRgYFhUcHBYWFxUaKCggGBslGxoTITEiJSkrNS4uFyAzRDMuNyotLisBCgoKDg0OGxAQGzIkHyAsLCwsLCwwLCwsLCwsLDcsLCwsLCw1LCwsLCwsLCwsLCwsLCwsLCwsLCwsLCwrLCwsLP/AABEIAPQAzwMBIgACEQEDEQH/xAAbAAEAAgMBAQAAAAAAAAAAAAAABQYCBAcDAf/EAEwQAAEDAgIDCQoNAwMDBQAAAAEAAgMEERIhBQYxExUWIkFRVJTRFDI0U3SSk7TS0zM1UmFxc4GRoaOys8MjQ3IHQkRiscQkg6Lh8P/EABkBAQEBAQEBAAAAAAAAAAAAAAACAQMEBf/EACYRAQACAQMEAwACAwAAAAAAAAABAhEDFFESEzEyBCFBInEjYYH/2gAMAwEAAhEDEQA/AO4oiICIiAiIgIiICIiAiIgKM07pplK1jnMkeZJNzayMNxXwOee+LQBhY7lUmqpr7/w/KneqTom04rMs+Gbei1n5PvE4Zt6LWfk+8UIvjnAC5IA5zkFOXk3Nk5wzb0Ws/J94nDNvRaz8n3igw4XIuLjaOUX2XX1Mm5sm+Gbei1n5PvE4Zt6LWfk+8UIiZNzZN8M29FrPyfeJwzb0Ws/J94oREybmyb4Zt6LWfk+8Thm3otZ+T7xQiJk3Nlt0Hp1lSZGtjljdHhu2UMvZ97EYHOH+0qWVR1K+Hqv8IP5VblT10t1ViRERFCIiAiIgIiICIiAiIgKqa+/8Pyp3qk6taqH+ok7GNpHvc1jBVG7nEBovSzgXJy22RGp6z/SLWnpindJC+NnfOtY5ZcYG+eXIsBpul6RT+kZ2pv3SdIp/SM7VD5+JR81DUske9hklxZZuY1x/pOaL2wizXFp2X5c15SaKqScWOXFhlPwzgMYMe48W9rWEuWzPO+Sld+6TpFP6Rnam/dJ0in9IztRubcIqCgqnSHdN0ETntLrSkZB7ycJDy4AhzNmHvdgsFtyQ1LYYQA58jWua8YwCSYnNa4uJ41nYSTt5cytrfuk6RT+kZ2pv3SdIp/SM7UMzwhZKCt49i+xDbkyEkgOZdrLPAF2h/wAgjZide4zdoyqwXLpi/DG0ASHYC8uBGMBx+CBOME27453l9+6XpFP6Rnam/dJ0in9IztRubcNmhDxGwSW3QMbisS4YrDFxjmc75r2Whv3SdIp/SM7U37pOkU/pGdqIxKyalfD1X+EH8qtypmoNVHJLVOjex7cMAxMcHC/9TK45cx96uauH0NL0gRER0EREBERAREQEREBERAXnO9rWlzu9aCTkScuYDM/YvREHNa7Sxr3vY9r4qZliKV7XxyPBJwyzXAOElrsLBllcknJsjq3rC5k3cU2OZlw1lQGOc5hLQRFUOAtexaRJfMEYrHjO+af+MJfJab9yoW/qHtrPKW+qwK59XSYjoytOAcwTAOYLJFDmxwDmC1dKVbIInTOZI8NF8ETDJI7mDWNFyT/+sFuIg5hNKa5xmnxtwOsynGOPud1gcWYa4zWLTjtkDZuRJdYNT9YnyuNNMyR7m4g2rbC9sUmAlrmvdhDGyggg2OE2uLd6Iybwmr8o/giVh1D8DH19V63Krnw6WiOmE/gHMEwDmCyRQ5vgAX1EQEREBEVK12aXVULMczW7hK7DHLJGCRJGATuZF8idvOibW6YyuqLmXcI8bV9ZqPbTuEeNq+s1HtrMuO5rw6ai5l3CPG1fWaj207hHjavrNR7aZNzXh01FzLuEeNq+s1Htp3CPG1fWaj20ybmvDpqLmXcI8bV9ZqPbTuEeNq+s1Htpk3NeHTVhNHiaW3cLgjE02cL8oPOua9wjxtX1mo9tO4R42r6zUe2mTc14Z1VHLSzONXI+TGGsZWSEYXNYXFsbwABHIMT/AJnbRytbv6q6LnkmNU2SaGjc4P3O4BqHBjWh+Ei7IsLW/O+18hm6Km0Wx7S176lzTta+onc0/SC+xzXyoorNcRLV3wn/AJNRzf5rev6wrdxjGHUUWjoF5dTQOcSXGGMknMklguSeUreR2EREHPZvCavyj+CJWHUPwMfX1Xrcqr03hNX5R/BErDqH4GPr6r1uVXbxDpb1hYURFDmIiICIiAqZrf4ZD5PN+5ErmqZrf4ZD5PN+5Esly1vSUc4gC5yAzJVe0XrKZW95je6XCxkZA4j43SRufjIscLHtP/U1T80TXNLHAFrgWlp2EEWIP2LUrtFRSuY94zYb3GVwGvaGkjOwxuOXKpeGMfqOfrKCwvZG8A5Me+2Ev3ES4SAcQ4hOfOCvdmnRhc7c3uazFjeMDWggOcBZzuYNz2XcPntsQ6Fga57sAOM7DsAwNZhaNgGFoH/0s5NE07jcxMORGznvfLn4zs9vGKNzVGv1i4zQIyGk2c42NiJ4o7AXFwRJe/0ZHYvXhCOKBDKXva17W3YLscx72vJJsMo3i229lvN0TACCI23BxXNybktcTc7TiYw/S0FfYdGQs72NotstycUtsOYYS4W2C5QzV4VOmGM3I4XlsoDg/INaDhtiLiACcYsOWxWpNp9xDNzidxy1wL8NnRODziHGyJwbDsxA2OxSkmj4nYbsacAwt+YZcX5xxW5HLIL5Fo2Fpu2NoJN725sVrcw4z8tnGPOjMwjIdZmHA17HtkcG8XIjE5rCxt7/AO4Py/wdzLKPWRjiAGPJLmjItIwuje/HivawbG/Zfk2qQZouAWIjZduCxtmNzBDM/wDpDnW+kr5T6KgYQWRtBFrHms1zRa/M1zwOYGyNzVhonSjZwSGvbYNPGtmHi4NxcX23HItup7x3+Lv+ywpKOOMERtDQbbPmFgPoA2DkWdT3jv8AF3/ZEz5+l31e8Fp/qIv2wpBR+r3gtP8AURfthSCt9QREQc9m8Jq/KP4IlYdQ/Ax9fVetyqvTeE1flH8ESsOofgY+vqvW5VdvEOlvWFhREUOYiIgIiICgNYNX31EsczJhG5jHss6PGCHuab982xGH8VPojJiJjEqhwSqOlRdXPvE4JVHSourn3it6LMI7VOFQ4JVHSourn3icEqjpUXVz7xW9EwdqnCocEqjpUXVz7xa+kNASQxullrYWRt2uMB5cgAN0uSTYADMkgK7qna+aHLgK3d5wYSzBB/TMILpGtc/CWk4y0kYr3AJta5vuIbGlThXNFmZ8u5zSsgbI60L3w3Dr7GSWk/pyE3IaSbggXxXCsvBKo6VF1c+8UJpCm3XBASWtllZG4gNJwuOYAeC37wr7oagMELYTLNNgFhLMWmQjkDnNAxW2XIvz3W2rEKvoUifCu8EqjpUXVz7xOCVR0qLq594reinCO1ThUOCVR0qLq594vkmqFQQR3VHYgj4A8v8A7iuCJg7VOGvQU25RRxA3EbGsvz4WgXt9i2ERa6CIiDns3hNX5R/BErDqH4GPr6r1uVV6bwmr8o/giVh1D8DH19V63Krt4h0t6wsKIihzEREBFFawaZ7mYx25ukMkgjDWkDPA51yXZWswqJ4YSdEk9JH2omb1jzK1oqpwwk6JJ6SPtThhJ0ST0kfamWd2nK1oqpwwk6JJ6SPtThhJ0ST0kfamTu05WtFVOGEnRJPSR9qcMJOiSekj7Uyd2nK1qo696XaG9xbnMZZcBY4NG5uDJGufZ5O0AElu2wvZZ8MJOiSekj7Vp6U08KiMwzUUjmHP4WMEEbHNcDdrgcwRmEzBGrTlG1s4jMcxBLIpmSOta4Y08Y5kDIZ7VfdE6QFRE2drJWNeLhsrcD7chLdov865po7dBIHVMMk8cbgYmY4mhxGYknANnvB2AANuMVr2w2zhhJ0ST0kfattaJVfWpM/UrWiqnDCToknpI+1OGEnRJPSR9qzKe7Tla0VU4YSdEk9JH2pwwk6JJ6SPtTJ3acrWiqnDCToknpI+1OGEnRJPSR9qZO7Tla1q6TrRDE6ZzZHNYLlsbS99uUhozP2KvcMJOiSekj7U4YSdEk9JH2pk7tOUDS1QmfNUMDtzml3RhdkS3co2h30EtKl9RdLsA7hLJt3a+eRxw/02skqJHMcX7BiBFhtOeWRVc0m6UvL6WB0IkdeVhfG5gJzdLE29myHO4PFJNyL3xTuidNinj3OKjlAvic4yxl73Ha97r3c45Z/MBsACqbRhdtbTmIjK8Iqpwwk6JJ6SPtThhJ0ST0kfapyju05WtFVOGEnRJPSR9qnNB6TFTC2cNcy5e3A4gkGORzDmMjm0o2L1t4lDa+d7S+Vf+PMoRTevne0vlX/jzKEUy8nyfb/giIsecREQEREHnUTsY0ve5rWDa5xsB9q+UtSyRuONzXtuRdpuLjaPmI5lr6UpnvDCzCXxyNkDXGzXYQRYmxttuDbaAoKt0XUPlc7A0GZsxs17g2NwbCyORzwONJxXHYOYHK5KiIla7LF7gNpA5M1W26CnLnY3ktdIC44yMbe6GvsQACLRgttc7bbFhHoOfGXODC3HG8DGbYmvfdwyv3rxtJPFtlkjemOVnY4EBwzBAII2EHYQvqq79DzMiLiSZAOPhc9xc0RMGAWubFzXbBfjE7Sveno5JKVzQ0sxTucIy4jiCS4HHaciB3pba2WWRRnT/tYV8Dhci4uLEjlF9mX2H7lV49GVDi+Ik2bFGcnPDTM5rWvDHvBxNDGXzuCZTflWLtAVF8XEzEeINceO1hmsw4gRYbpEea7CAALI3pjlbLL4qw7V2UtdidikLXAPMjr37mYxhJFtkrXO2bc9qszdgvtsiZjD6iIjBERAREQFZNRfA2/W1PrUirasmovgbfran1qRbD0/G8y1dfzaOndZ2FtUCSATYbhMLkC+VyB9qre+MXO7zH9i6ai2Yd9TRi85lzLfGLnd5j+xN8Yud3mP7F01Ew57avLmW+MXO7zH9ib4xc7vMf2LpqjdYNKOp4jIyGaeS4a2KJpcSTyuIBwtG0mx+YE2BYNtXlQjpOK4GJ1zewwPubbbC2fIst8Yud3mP7FhgNT/AOpkkkNRc4ZmgxugLXEFkTHZsAIIIcDitxrjJWzUzWGSqj/qRyhwa1zZ9yeyGZjhk9mMcU2Iu37iRs2aYVPxIj9VbfGLnd5j+xN8Yud3mP7F01FmE7avLmW+MXO7zH9ib4xc7vMf2LpqJg21eXMt8Yud3mP7E3xi53eY/sXTUTBtq8uZb4xc7vMf2JvjFzu8x/YumomDbV5cy3xi53eY/sWJ0pCCAXG5vYFj7m22wtmr/p3SLoIjIyGWd+QbFECSSec/7WjaT+BNgeftaak90yveajE4NeA6MwOY8tLIWnOOzmkG+brZ3GS2KZVX4kW/We+MXO7zH9ib4xc7vMf2KzamawS1DcMscuTQ5lVubmRTMOxwuOK/ZcbDe45Q2zrMM21eXMt8Yud3mP7E3xi53eY/sXTUTDNtXlzLfGLnd5j+xN8Yud3mP7F01EwbavLmW+MXO7zH9it2ooPcbLgi8k5FwQbOqZCDY55gg/ap9EiHTT0op4ERFrqIiICIo3WDRRqIjG2aaB4Ic2WF7mkEcjg0jE07CL/QQbEBR9Hd6766o9YkVw1K+L6PyWD9pqpOM0x7lkjk7pBOCJhMhnLnEl8L3ZvBJJcXEYL3dYZq2amauvpWXkklLy0NEG6yPhhY3vWRh5zOy7rD5gArt4h0vjELIiIocxERAREQEREBc20b/c8qqvW5V0lc20b/AHPKqr1uVXTy6aXlbtSfi+k8ni/QFNqE1J+L6TyeL9AU2ocxERAREQEREFZ19YHQwtPemoYCOcYHmx+0BVbeuH5A/FWrXn4ODylv7cigSVMvH8iZi31w0964fkD8U3rh+QPxUFPpuoZBHU3jeZonv3G1gwiIyDjDMhuHA64zLh3uxbD9YXxg7pFcl8jWFhJuWVLYgHNDSQOOzMXJschkDjli/KV3rh+QPxTeuH5A/Fa+jNLGZxG5loawOc5xsQ4vezCGkAkf03G5tkRlttqRay8XE6ItJyawu4xe5oMcZuBm7jAEXbxci5GfzSR0TBcHc23F7HO4vtt+C+71w/IH4qKl1jcHAbmABIQ67jiMYjldjaMIBP8ATysSDe177B1ldhLtwdia17y0uLeIxrHEtL2AkkPtawFxttmjf5pXeuH5A/FN64fkD8V4SaUcInSGP+o2TczG1xcL4gLghuIixvk0nbkVH1esrtyfJHG3Jrmhxf8A3RTmYDDbNlsr3vfk5UZHVKX3rh+QPxTeuH5A/FRJ1jdFlOwXxuaHMdkWxlu6udcC2FpLzzhpWTtZtp3JxAjc8WcbktjEmAktwg2I/wB1wdotmjf5pTeuH5A/FN64fkD8Vq0WmS+YwuiLbFzS8Yi3GwAuFy0NIzNiDfLYFLImZtH6mP8AT5ga2qYO9bVWAubAGmhJAvszJP2q1qrah7KvyoeqwK0q30aesf0Lm2jf7nlVV63Kukrm2jf7nlVV63Krp5dtLyt2pPxfSeTxfoCm1Cak/F9J5PF+gKbUOYiIgIiICIiCta8/BweUt/bkUCrhp7RAqWNYXvjLZBIHsDSbgEWs4EWsTyKH4Gu6XUeZD7CyYefW0rXnMK63R0AL3CKIF4IeQxt3A7Q7LMHlus3UURGExxltiMJaLWcQXC3zkAn5wFP8DXdLqPMh9hOBrul1HmQ+wsw5di6Dhp2MyY1rRYNs0AZC9hlyC5+8rXGi4RhwsaxrX7pgYGtaXgWDnADMjkVk4Gu6XUeZD7CcDXdLqPMh9hMHYurzNHwgkiKIEuxkhozcL2cfnzOfzlItHwtGFsUTW5jCGgCzrYhb57D7grDwNd0uo8yH2E4Gu6XUeZD7CYOxdBS0sbmljmMc1xuWkAgnnI5TkPuXnvfDe+5RXwbnfA2+C1sGzvbZWVh4Gu6XUeZD7CcDXdLqPMh9hMHYugHUcRveOM4rk3aMy5uEk8922H0ZLF2joC4vMURedrixtzxcO23ycvoXhpWF7ZDHS1E0+5utK8iFrMu+ijdgs6T/AOLSLE3yE3ojQTKmPdIq2osDhcxzIQ9jhtY9uDiuGX3g5ggp0ybfURzaWMPMoYwSEWMgaMRGWRdtOwfcF7KY4Gu6XUeZD7CcDXdLqPMh9hMM292Woeyr8qHqsCtKitX9CilbI0SPkMkm6Oc8NBvgYywDABazG/ipVU9lYxWIFzbRv9zyqq9blXSVzbRv9zyqq9blV08u2l5W7Un4vpPJ4v0BTahNSfi+k8ni/QFNqHMREQEREBERAREQEREBERAREQFraRoxNG6IukYHixdG7C+x22cM2/SM1srW0jVOijdI2OSUtF9yiw43c4aHEAn5roOfUtI2GSemYTuUMrY4wbcVu4ROw5Wyu533qY1H0S1164vl3YyTxEB1o3Mjne1jXMtY4QBYnMZ55lQtDWbu+epDXMZNNja1xaXANhjjIdhJAOJjsr3HLYqY1F0qQ59DuMxLJZpHTgsMLRLK57Gkh2IPLXN4uG/LszV28Ot/WF0REUOQiIgLm2jf7nlVV63Krzp3Snc0Jn3GaZre+ZCGl4byus4tuBy2z+ZUPRDrsx2sJJZpQLtdxZZ3vZm0lp4rm7CVdPLppeVx1J+L6TyeL9AU2ql/p9pYvgZS7hM3uaJkT53bmYS9oALGOa4lx5Tlly2OStqhzEREBERAREQEREBERAREQaemK7cIJqjDi3KJ8mG9r4Gl1r8l7KtcLarosHWXe6Uzrl8X1nks/wC05VQLJlw1tSaYwkuFtV0WDrLvdJwtquiwdZd7pRqLMuG4ujtMd0SyGaGGKne8jdSycuEgtbHhMVmygWAfnltDrNtMaL03LTxiGGip2xtvl3S8kkm7nOcYrucTclxuSTdeCJ1Sbi6S4W1XRYOsu90nC2q6LB1l3ulDirjy4wzeY+Xvxe7fpyP3L2umTv3SXC2q6LB1l3uk4W1XRYOsu90oqOZri4NIJaQ1w5iWhwH3OaftWd0ybi6S4W1XRYOsu90qtXU87pCYoo4YJCXSwR1DhcnMmJ+5XgLj32HbckYXEuMvdE6pI+ReG5R6xzxMbFHRUzI2DC1jahwAA5ANyXtwtquiwdZd7pRqJk3F0lwtquiwdZd7pYTa5VDBidSw4QRfDUOJsSBkDEL/AHrQWppf4F/2fqCZbXXvMunIiKntEREBERAREQEREEPrl8X1nks/7TlVArdrXC59FVRsaXPdTTNa1uZJMbgAByklU0Pd4mr6vN7KyXm+RWZxiHoi88bvE1fV5vZTG7xNX1eb2VOHm6LcPRF543eJq+rzeymN3iavq83spg6LcIabV8m7mvtKZ5JQS55YA8PsNzvhuMQ5OQrTg1Xfhc1zoxcSYMIvgc+GNgcLNaLgscbgDvvtVlxu8TV9Xm9lMbvE1fV5vZW/asanCtSarvdic0wxF0hfucYdgGGOPcrbO9miY/YMiRyr5NqxKcQD47GNzMWxxxwYDezbnj8bvuXYCM7Njd4mr6vN7KY3eJq+rzeyn2f5OERRaD3OoMowCPPCG2BDSwNEdgO9FrjjEZDIbVNrzxu8TV9Xm9lMbvE1fV5vZWMmt5/Hoi88bvE1fV5vZTG7xNX1eb2Uwzotw9FqaX+Bf9n6gvfG7xNX1eb2V4V7JHxljYKouNgLwSgd8OUtsEbWlsx9OnIiK30RERAREQEREBERAREQEREBERAREQEREBERAREQEREBERARE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70" name="Picture 14" descr="http://yourstory.com/wp-content/uploads/2013/08/Translator.jpg"/>
          <p:cNvPicPr>
            <a:picLocks noChangeAspect="1" noChangeArrowheads="1"/>
          </p:cNvPicPr>
          <p:nvPr/>
        </p:nvPicPr>
        <p:blipFill>
          <a:blip r:embed="rId2" cstate="print"/>
          <a:srcRect l="2286" r="1714"/>
          <a:stretch>
            <a:fillRect/>
          </a:stretch>
        </p:blipFill>
        <p:spPr bwMode="auto">
          <a:xfrm>
            <a:off x="5943600" y="3914775"/>
            <a:ext cx="3200400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CPU: Central Processing Unit (Brain)	</a:t>
            </a:r>
          </a:p>
          <a:p>
            <a:pPr lvl="1"/>
            <a:r>
              <a:rPr lang="en-US" dirty="0" smtClean="0"/>
              <a:t>In charge of Processing and Calculation</a:t>
            </a:r>
          </a:p>
          <a:p>
            <a:pPr lvl="2"/>
            <a:r>
              <a:rPr lang="en-US" dirty="0" smtClean="0"/>
              <a:t>Outputs the result of Input Command</a:t>
            </a:r>
          </a:p>
          <a:p>
            <a:endParaRPr lang="en-US" dirty="0" smtClean="0"/>
          </a:p>
          <a:p>
            <a:r>
              <a:rPr lang="en-US" dirty="0" smtClean="0"/>
              <a:t>RAM: Random Access Memory</a:t>
            </a:r>
          </a:p>
          <a:p>
            <a:pPr lvl="1"/>
            <a:r>
              <a:rPr lang="en-US" dirty="0" smtClean="0"/>
              <a:t>Directly Accessible by CPU</a:t>
            </a:r>
          </a:p>
          <a:p>
            <a:pPr lvl="2"/>
            <a:r>
              <a:rPr lang="en-US" dirty="0" smtClean="0"/>
              <a:t>CPU cannot access the hard drives *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ROM: Read-only Memory</a:t>
            </a:r>
          </a:p>
          <a:p>
            <a:pPr lvl="1"/>
            <a:r>
              <a:rPr lang="en-US" dirty="0" smtClean="0"/>
              <a:t>Stores BIOS (Basic Input Output System) Info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081272"/>
          </a:xfrm>
        </p:spPr>
        <p:txBody>
          <a:bodyPr>
            <a:normAutofit/>
          </a:bodyPr>
          <a:lstStyle/>
          <a:p>
            <a:r>
              <a:rPr lang="en-US" dirty="0" smtClean="0"/>
              <a:t>Hyper-Threading Technology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Dual-Core Technology</a:t>
            </a:r>
          </a:p>
          <a:p>
            <a:endParaRPr lang="en-US" dirty="0" smtClean="0"/>
          </a:p>
          <a:p>
            <a:r>
              <a:rPr lang="en-US" dirty="0" smtClean="0"/>
              <a:t>Question: If a server has 4 way of Quad Cores CPU, then that server has how many CPU?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of CPUs </a:t>
            </a:r>
            <a:endParaRPr lang="en-US" dirty="0"/>
          </a:p>
        </p:txBody>
      </p:sp>
      <p:pic>
        <p:nvPicPr>
          <p:cNvPr id="17410" name="Picture 2" descr="http://images.clipartpanda.com/question-question20clipart.223230511_st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648200"/>
            <a:ext cx="169545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/>
          </a:bodyPr>
          <a:lstStyle/>
          <a:p>
            <a:r>
              <a:rPr lang="en-US" dirty="0" smtClean="0"/>
              <a:t>Process:</a:t>
            </a:r>
          </a:p>
          <a:p>
            <a:pPr lvl="1"/>
            <a:r>
              <a:rPr lang="en-US" dirty="0" smtClean="0"/>
              <a:t>An executing instance of a program</a:t>
            </a:r>
          </a:p>
          <a:p>
            <a:pPr lvl="2"/>
            <a:r>
              <a:rPr lang="en-US" dirty="0" smtClean="0"/>
              <a:t>Stored in the main memory (RAM)</a:t>
            </a:r>
          </a:p>
          <a:p>
            <a:pPr lvl="2"/>
            <a:r>
              <a:rPr lang="en-US" dirty="0" smtClean="0"/>
              <a:t>Several process may be associated with a same program</a:t>
            </a:r>
          </a:p>
          <a:p>
            <a:pPr lvl="2"/>
            <a:r>
              <a:rPr lang="en-US" dirty="0" smtClean="0"/>
              <a:t>Multiprocessor System: multiple process running in parallel execution system</a:t>
            </a:r>
          </a:p>
          <a:p>
            <a:r>
              <a:rPr lang="en-US" dirty="0" smtClean="0"/>
              <a:t>Thread:</a:t>
            </a:r>
          </a:p>
          <a:p>
            <a:pPr lvl="1"/>
            <a:r>
              <a:rPr lang="en-US" dirty="0" smtClean="0"/>
              <a:t>A subset of the process</a:t>
            </a:r>
          </a:p>
          <a:p>
            <a:pPr lvl="2"/>
            <a:r>
              <a:rPr lang="en-US" dirty="0" smtClean="0"/>
              <a:t>Executes within the context of a process and shares the same resources allotted</a:t>
            </a:r>
          </a:p>
          <a:p>
            <a:pPr lvl="2"/>
            <a:r>
              <a:rPr lang="en-US" dirty="0" smtClean="0"/>
              <a:t>May executes concurrently for a process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vs. Thread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320</TotalTime>
  <Words>481</Words>
  <Application>Microsoft Office PowerPoint</Application>
  <PresentationFormat>On-screen Show (4:3)</PresentationFormat>
  <Paragraphs>134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Slide 1</vt:lpstr>
      <vt:lpstr>CNSS  Computer Network Support Specialist</vt:lpstr>
      <vt:lpstr>Fundamental of Computers</vt:lpstr>
      <vt:lpstr>Fundamental of Computers</vt:lpstr>
      <vt:lpstr>Computer  Components </vt:lpstr>
      <vt:lpstr>OS: Operating System</vt:lpstr>
      <vt:lpstr>Functions</vt:lpstr>
      <vt:lpstr>Technology of CPUs </vt:lpstr>
      <vt:lpstr>Process vs. Thread</vt:lpstr>
      <vt:lpstr>Virtual Memory </vt:lpstr>
      <vt:lpstr>Understanding Binary</vt:lpstr>
      <vt:lpstr>AND gate | OR gate</vt:lpstr>
      <vt:lpstr>ENTERPRISE</vt:lpstr>
      <vt:lpstr>ENTERPRISE APPLICATION</vt:lpstr>
      <vt:lpstr>Web Server vs Web Service </vt:lpstr>
      <vt:lpstr>OSI: Open Systems Interconnection Model</vt:lpstr>
      <vt:lpstr>Network Components</vt:lpstr>
      <vt:lpstr>Protocol</vt:lpstr>
      <vt:lpstr>IP Address Classes</vt:lpstr>
      <vt:lpstr>CREATING A WEBSITE  Using Local Server</vt:lpstr>
      <vt:lpstr>MS DOS</vt:lpstr>
      <vt:lpstr>Powershell</vt:lpstr>
      <vt:lpstr>BATCH SCRIPT &amp; Task Scheduler</vt:lpstr>
      <vt:lpstr>I’m Done.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CNSS</dc:title>
  <dc:creator>ZEBRA PRINTLINE</dc:creator>
  <cp:lastModifiedBy>ZEBRA PRINTLINE</cp:lastModifiedBy>
  <cp:revision>43</cp:revision>
  <dcterms:created xsi:type="dcterms:W3CDTF">2015-03-06T03:02:56Z</dcterms:created>
  <dcterms:modified xsi:type="dcterms:W3CDTF">2016-08-27T14:22:05Z</dcterms:modified>
</cp:coreProperties>
</file>